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576" r:id="rId4"/>
    <p:sldId id="577" r:id="rId6"/>
    <p:sldId id="578" r:id="rId7"/>
    <p:sldId id="579" r:id="rId8"/>
    <p:sldId id="580" r:id="rId9"/>
    <p:sldId id="581" r:id="rId10"/>
    <p:sldId id="628" r:id="rId11"/>
    <p:sldId id="524" r:id="rId12"/>
    <p:sldId id="525" r:id="rId13"/>
    <p:sldId id="526" r:id="rId14"/>
    <p:sldId id="583" r:id="rId15"/>
    <p:sldId id="528" r:id="rId16"/>
    <p:sldId id="529" r:id="rId17"/>
    <p:sldId id="530" r:id="rId18"/>
    <p:sldId id="584" r:id="rId19"/>
    <p:sldId id="585" r:id="rId20"/>
    <p:sldId id="586" r:id="rId21"/>
    <p:sldId id="587" r:id="rId22"/>
    <p:sldId id="553" r:id="rId23"/>
    <p:sldId id="554" r:id="rId24"/>
    <p:sldId id="555" r:id="rId25"/>
    <p:sldId id="556" r:id="rId26"/>
    <p:sldId id="557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619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</p:sldIdLst>
  <p:sldSz cx="12192000" cy="6858000"/>
  <p:notesSz cx="6858000" cy="9144000"/>
  <p:custDataLst>
    <p:tags r:id="rId49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19903"/>
    <a:srgbClr val="E07C54"/>
    <a:srgbClr val="FFD979"/>
    <a:srgbClr val="0000FF"/>
    <a:srgbClr val="3333FF"/>
    <a:srgbClr val="FF00FF"/>
    <a:srgbClr val="CC00FF"/>
    <a:srgbClr val="6633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5" autoAdjust="0"/>
  </p:normalViewPr>
  <p:slideViewPr>
    <p:cSldViewPr showGuides="1">
      <p:cViewPr varScale="1">
        <p:scale>
          <a:sx n="100" d="100"/>
          <a:sy n="100" d="100"/>
        </p:scale>
        <p:origin x="-498" y="-96"/>
      </p:cViewPr>
      <p:guideLst>
        <p:guide orient="horz" pos="3512"/>
        <p:guide pos="35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gs" Target="tags/tag9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600AE-DE73-4EBA-AC86-54B7FB9B61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41C26-601B-46FD-93AA-DF8D1A6DC2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8906933" y="633984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EEE4F7E5-DD09-4BA6-9AE1-47735B52AA37}" type="slidenum">
              <a:rPr lang="en-US" altLang="zh-CN" smtClean="0"/>
            </a:fld>
            <a:r>
              <a:rPr lang="en-US" altLang="zh-CN" smtClean="0"/>
              <a:t>/41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  <p:sp>
        <p:nvSpPr>
          <p:cNvPr id="2" name="灯片编号占位符 3"/>
          <p:cNvSpPr>
            <a:spLocks noGrp="1"/>
          </p:cNvSpPr>
          <p:nvPr userDrawn="1"/>
        </p:nvSpPr>
        <p:spPr>
          <a:xfrm>
            <a:off x="8906933" y="633984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EEE4F7E5-DD09-4BA6-9AE1-47735B52AA37}" type="slidenum">
              <a:rPr lang="en-US" altLang="zh-CN" smtClean="0"/>
            </a:fld>
            <a:r>
              <a:rPr lang="en-US" altLang="zh-CN" smtClean="0"/>
              <a:t>/41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flipV="1">
            <a:off x="1127760" y="6453505"/>
            <a:ext cx="11064240" cy="444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5"/>
            <a:ext cx="12192000" cy="5628640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 descr="文本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62881"/>
            <a:ext cx="5143500" cy="514350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040765" y="6741160"/>
            <a:ext cx="11104245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95375" y="6165215"/>
            <a:ext cx="11096625" cy="952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040765" y="5876925"/>
            <a:ext cx="11151235" cy="1397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05941" y="1011076"/>
            <a:ext cx="74888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数据结构教程</a:t>
            </a:r>
            <a:endParaRPr lang="zh-CN" altLang="en-US" sz="80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7" y="756764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7683" y="2582104"/>
            <a:ext cx="3379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微课视频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题库版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42925" y="3052124"/>
            <a:ext cx="124177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84" y="3572852"/>
            <a:ext cx="4810764" cy="324117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608070" y="3359150"/>
            <a:ext cx="5323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树和二叉树</a:t>
            </a:r>
            <a:endParaRPr lang="zh-CN" altLang="en-US" sz="48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9471961" y="306794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35082" y="5592394"/>
            <a:ext cx="1889956" cy="1287508"/>
            <a:chOff x="-235082" y="5592394"/>
            <a:chExt cx="1889956" cy="128750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4160" y="1701165"/>
            <a:ext cx="9180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一棵哈夫曼树中共有199个结点，它用于（  ）个字符的编码。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A.99	   B.100	C.101		D.199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5770" y="356235"/>
            <a:ext cx="1617980" cy="786130"/>
            <a:chOff x="675" y="787"/>
            <a:chExt cx="2548" cy="1238"/>
          </a:xfrm>
        </p:grpSpPr>
        <p:grpSp>
          <p:nvGrpSpPr>
            <p:cNvPr id="4" name="Group 19"/>
            <p:cNvGrpSpPr/>
            <p:nvPr/>
          </p:nvGrpSpPr>
          <p:grpSpPr bwMode="auto">
            <a:xfrm rot="0">
              <a:off x="675" y="787"/>
              <a:ext cx="2480" cy="1238"/>
              <a:chOff x="802" y="845"/>
              <a:chExt cx="827" cy="826"/>
            </a:xfrm>
          </p:grpSpPr>
          <p:sp>
            <p:nvSpPr>
              <p:cNvPr id="7" name="Oval 20"/>
              <p:cNvSpPr>
                <a:spLocks noChangeArrowheads="1"/>
              </p:cNvSpPr>
              <p:nvPr/>
            </p:nvSpPr>
            <p:spPr bwMode="gray">
              <a:xfrm>
                <a:off x="802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19903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22"/>
              <p:cNvSpPr>
                <a:spLocks noChangeArrowheads="1"/>
              </p:cNvSpPr>
              <p:nvPr/>
            </p:nvSpPr>
            <p:spPr bwMode="gray">
              <a:xfrm>
                <a:off x="870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Text Box 23"/>
            <p:cNvSpPr txBox="1">
              <a:spLocks noChangeArrowheads="1"/>
            </p:cNvSpPr>
            <p:nvPr/>
          </p:nvSpPr>
          <p:spPr bwMode="gray">
            <a:xfrm>
              <a:off x="705" y="941"/>
              <a:ext cx="2518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</a:t>
              </a:r>
              <a:r>
                <a:rPr lang="en-US" altLang="zh-CN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17175" y="3864285"/>
            <a:ext cx="4143404" cy="213360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spcBef>
                <a:spcPct val="50000"/>
              </a:spcBef>
              <a:buClr>
                <a:srgbClr val="F19903"/>
              </a:buClr>
              <a:buFont typeface="Wingdings" panose="05000000000000000000" charset="0"/>
              <a:buChar char="n"/>
            </a:pPr>
            <a:r>
              <a:rPr kumimoji="1" lang="en-US" altLang="zh-CN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 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 2</a:t>
            </a:r>
            <a:r>
              <a:rPr kumimoji="1" lang="en-US" altLang="zh-CN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kumimoji="1" lang="en-US" altLang="zh-CN" baseline="-25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-1</a:t>
            </a:r>
            <a:r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spcBef>
                <a:spcPct val="50000"/>
              </a:spcBef>
              <a:buClr>
                <a:srgbClr val="F19903"/>
              </a:buClr>
              <a:buFont typeface="Wingdings" panose="05000000000000000000" charset="0"/>
              <a:buChar char="n"/>
            </a:pPr>
            <a:r>
              <a:rPr kumimoji="1" lang="en-US" altLang="zh-CN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kumimoji="1" lang="en-US" altLang="zh-CN" baseline="-25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=(</a:t>
            </a:r>
            <a:r>
              <a:rPr kumimoji="1" lang="en-US" altLang="zh-CN" i="1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kumimoji="1"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+1)/2=200/2=100</a:t>
            </a:r>
            <a:endParaRPr kumimoji="1" lang="en-US" altLang="zh-CN" smtClean="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marL="457200" indent="-457200" algn="l">
              <a:spcBef>
                <a:spcPct val="50000"/>
              </a:spcBef>
              <a:buClr>
                <a:srgbClr val="F19903"/>
              </a:buClr>
              <a:buFont typeface="Wingdings" panose="05000000000000000000" charset="0"/>
              <a:buChar char="n"/>
            </a:pP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答案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为</a:t>
            </a:r>
            <a:r>
              <a:rPr lang="en-US" altLang="zh-CN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B</a:t>
            </a:r>
            <a:r>
              <a:rPr lang="zh-CN" alt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zh-CN" smtClean="0">
              <a:noFill/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" name="图片 1" descr="question-mark-231803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2696210"/>
            <a:ext cx="3019425" cy="301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0673" y="9612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哈夫曼编码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82345" y="2098040"/>
            <a:ext cx="7183755" cy="2306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规定哈夫曼树中的</a:t>
            </a:r>
            <a:r>
              <a:rPr lang="zh-CN" altLang="en-US" sz="2400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左分支为0，右分支为1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，则从根结点到每个叶结点所经过的分支对应的0和1组成的序列便为该结点对应字符的编码。这样的编码称为哈夫曼编码。 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5"/>
          <p:cNvGrpSpPr/>
          <p:nvPr/>
        </p:nvGrpSpPr>
        <p:grpSpPr bwMode="auto">
          <a:xfrm>
            <a:off x="4650749" y="2782258"/>
            <a:ext cx="2311400" cy="2500315"/>
            <a:chOff x="2800" y="2513"/>
            <a:chExt cx="1456" cy="1575"/>
          </a:xfrm>
        </p:grpSpPr>
        <p:sp>
          <p:nvSpPr>
            <p:cNvPr id="165891" name="Line 3"/>
            <p:cNvSpPr>
              <a:spLocks noChangeShapeType="1"/>
            </p:cNvSpPr>
            <p:nvPr/>
          </p:nvSpPr>
          <p:spPr bwMode="auto">
            <a:xfrm flipH="1" flipV="1">
              <a:off x="3430" y="2513"/>
              <a:ext cx="0" cy="102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prstDash val="dash"/>
              <a:round/>
              <a:tailEnd type="arrow" w="med" len="med"/>
            </a:ln>
            <a:effectLst/>
          </p:spPr>
          <p:txBody>
            <a:bodyPr wrap="none"/>
            <a:p>
              <a:endParaRPr lang="zh-CN" altLang="en-US" sz="2000"/>
            </a:p>
          </p:txBody>
        </p:sp>
        <p:sp>
          <p:nvSpPr>
            <p:cNvPr id="165892" name="Text Box 4"/>
            <p:cNvSpPr txBox="1">
              <a:spLocks noChangeArrowheads="1"/>
            </p:cNvSpPr>
            <p:nvPr/>
          </p:nvSpPr>
          <p:spPr bwMode="auto">
            <a:xfrm>
              <a:off x="2800" y="3565"/>
              <a:ext cx="1456" cy="523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kumimoji="1" lang="zh-CN" altLang="en-US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哈夫曼编码属</a:t>
              </a:r>
              <a:r>
                <a:rPr kumimoji="1"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0</a:t>
              </a:r>
              <a:r>
                <a:rPr kumimoji="1" lang="zh-CN" altLang="en-US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、</a:t>
              </a:r>
              <a:r>
                <a:rPr kumimoji="1"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1</a:t>
              </a:r>
              <a:r>
                <a:rPr kumimoji="1" lang="zh-CN" altLang="en-US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</a:rPr>
                <a:t>二进制编码</a:t>
              </a:r>
              <a:endParaRPr kumimoji="1"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2" name="图片 1" descr="gear-1015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6545" y="2201545"/>
            <a:ext cx="4021455" cy="4021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89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usiness-card-101994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290830"/>
            <a:ext cx="5926455" cy="5926455"/>
          </a:xfrm>
          <a:prstGeom prst="rect">
            <a:avLst/>
          </a:prstGeom>
        </p:spPr>
      </p:pic>
      <p:pic>
        <p:nvPicPr>
          <p:cNvPr id="380933" name="Picture 5" descr="u=3556464200,2180925461&amp;fm=21&amp;gp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8065" y="3062605"/>
            <a:ext cx="4388485" cy="29127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80934" name="Text Box 6"/>
          <p:cNvSpPr txBox="1">
            <a:spLocks noChangeArrowheads="1"/>
          </p:cNvSpPr>
          <p:nvPr/>
        </p:nvSpPr>
        <p:spPr bwMode="auto">
          <a:xfrm>
            <a:off x="1936750" y="3064510"/>
            <a:ext cx="3150235" cy="82994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权值越大的字符编码越短，反之越长。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哈夫曼编码的</a:t>
            </a:r>
            <a:r>
              <a:rPr lang="zh-CN" altLang="en-US" sz="2800" b="0">
                <a:ln w="1143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0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>
            <a:endCxn id="264210" idx="0"/>
          </p:cNvCxnSpPr>
          <p:nvPr/>
        </p:nvCxnSpPr>
        <p:spPr>
          <a:xfrm rot="16200000" flipH="1">
            <a:off x="8832558" y="4418339"/>
            <a:ext cx="549273" cy="4095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rot="5400000">
            <a:off x="2516814" y="4283404"/>
            <a:ext cx="577848" cy="4381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200000" flipH="1">
            <a:off x="3244678" y="4279426"/>
            <a:ext cx="579433" cy="4476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5400000">
            <a:off x="3064502" y="3207390"/>
            <a:ext cx="714379" cy="49211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3882059" y="2284719"/>
            <a:ext cx="571504" cy="4286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>
            <a:off x="7418075" y="3362643"/>
            <a:ext cx="773128" cy="48101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264209" idx="0"/>
          </p:cNvCxnSpPr>
          <p:nvPr/>
        </p:nvCxnSpPr>
        <p:spPr>
          <a:xfrm rot="5400000">
            <a:off x="8132470" y="4413583"/>
            <a:ext cx="549273" cy="4190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4194" name="Oval 2"/>
          <p:cNvSpPr>
            <a:spLocks noChangeArrowheads="1"/>
          </p:cNvSpPr>
          <p:nvPr/>
        </p:nvSpPr>
        <p:spPr bwMode="gray">
          <a:xfrm>
            <a:off x="6617970" y="282130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195" name="Oval 3"/>
          <p:cNvSpPr>
            <a:spLocks noChangeArrowheads="1"/>
          </p:cNvSpPr>
          <p:nvPr/>
        </p:nvSpPr>
        <p:spPr bwMode="gray">
          <a:xfrm>
            <a:off x="7292672" y="3930968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196" name="Oval 4"/>
          <p:cNvSpPr>
            <a:spLocks noChangeArrowheads="1"/>
          </p:cNvSpPr>
          <p:nvPr/>
        </p:nvSpPr>
        <p:spPr bwMode="gray">
          <a:xfrm>
            <a:off x="4889183" y="2826064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197" name="Oval 5"/>
          <p:cNvSpPr>
            <a:spLocks noChangeArrowheads="1"/>
          </p:cNvSpPr>
          <p:nvPr/>
        </p:nvSpPr>
        <p:spPr bwMode="gray">
          <a:xfrm>
            <a:off x="4097020" y="3859530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0" name="Text Box 8"/>
          <p:cNvSpPr>
            <a:spLocks noChangeArrowheads="1"/>
          </p:cNvSpPr>
          <p:nvPr/>
        </p:nvSpPr>
        <p:spPr bwMode="gray">
          <a:xfrm>
            <a:off x="3027045" y="3814009"/>
            <a:ext cx="33655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1" name="Oval 9"/>
          <p:cNvSpPr>
            <a:spLocks noChangeArrowheads="1"/>
          </p:cNvSpPr>
          <p:nvPr/>
        </p:nvSpPr>
        <p:spPr bwMode="gray">
          <a:xfrm>
            <a:off x="2301558" y="4794568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2" name="Oval 10"/>
          <p:cNvSpPr>
            <a:spLocks noChangeArrowheads="1"/>
          </p:cNvSpPr>
          <p:nvPr/>
        </p:nvSpPr>
        <p:spPr bwMode="gray">
          <a:xfrm>
            <a:off x="3473116" y="479615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5" name="Rectangle 13"/>
          <p:cNvSpPr>
            <a:spLocks noChangeArrowheads="1"/>
          </p:cNvSpPr>
          <p:nvPr/>
        </p:nvSpPr>
        <p:spPr bwMode="gray">
          <a:xfrm>
            <a:off x="3520758" y="2778443"/>
            <a:ext cx="576262" cy="366707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6" name="Text Box 14"/>
          <p:cNvSpPr>
            <a:spLocks noChangeArrowheads="1"/>
          </p:cNvSpPr>
          <p:nvPr/>
        </p:nvSpPr>
        <p:spPr bwMode="gray">
          <a:xfrm>
            <a:off x="8506461" y="3915620"/>
            <a:ext cx="49022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09" name="Oval 17"/>
          <p:cNvSpPr>
            <a:spLocks noChangeArrowheads="1"/>
          </p:cNvSpPr>
          <p:nvPr/>
        </p:nvSpPr>
        <p:spPr bwMode="gray">
          <a:xfrm>
            <a:off x="7892759" y="4897766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10" name="Oval 18"/>
          <p:cNvSpPr>
            <a:spLocks noChangeArrowheads="1"/>
          </p:cNvSpPr>
          <p:nvPr/>
        </p:nvSpPr>
        <p:spPr bwMode="gray">
          <a:xfrm>
            <a:off x="9007184" y="4897766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13" name="Rectangle 21"/>
          <p:cNvSpPr>
            <a:spLocks noChangeArrowheads="1"/>
          </p:cNvSpPr>
          <p:nvPr/>
        </p:nvSpPr>
        <p:spPr bwMode="gray">
          <a:xfrm>
            <a:off x="7916546" y="2792731"/>
            <a:ext cx="576263" cy="423857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16" name="Rectangle 24"/>
          <p:cNvSpPr>
            <a:spLocks noChangeArrowheads="1"/>
          </p:cNvSpPr>
          <p:nvPr/>
        </p:nvSpPr>
        <p:spPr bwMode="gray">
          <a:xfrm>
            <a:off x="4239895" y="1771968"/>
            <a:ext cx="576263" cy="444488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19" name="Rectangle 27"/>
          <p:cNvSpPr>
            <a:spLocks noChangeArrowheads="1"/>
          </p:cNvSpPr>
          <p:nvPr/>
        </p:nvSpPr>
        <p:spPr bwMode="gray">
          <a:xfrm>
            <a:off x="7197408" y="1713230"/>
            <a:ext cx="576262" cy="431788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22" name="Rectangle 30"/>
          <p:cNvSpPr>
            <a:spLocks noChangeArrowheads="1"/>
          </p:cNvSpPr>
          <p:nvPr/>
        </p:nvSpPr>
        <p:spPr bwMode="gray">
          <a:xfrm>
            <a:off x="5681349" y="976632"/>
            <a:ext cx="649287" cy="382568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4236" name="Text Box 44"/>
          <p:cNvSpPr txBox="1">
            <a:spLocks noChangeArrowheads="1"/>
          </p:cNvSpPr>
          <p:nvPr/>
        </p:nvSpPr>
        <p:spPr bwMode="auto">
          <a:xfrm>
            <a:off x="2472984" y="5787088"/>
            <a:ext cx="7056438" cy="706755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3: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0000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5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:0001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:001	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:1000</a:t>
            </a:r>
            <a:endParaRPr lang="en-US" altLang="zh-CN" sz="20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:1111		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23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:01 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29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:10     	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14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:110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3" name="Text Box 31"/>
          <p:cNvSpPr txBox="1">
            <a:spLocks noChangeArrowheads="1"/>
          </p:cNvSpPr>
          <p:nvPr/>
        </p:nvSpPr>
        <p:spPr bwMode="auto">
          <a:xfrm>
            <a:off x="2461248" y="4270693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4" name="Text Box 32"/>
          <p:cNvSpPr txBox="1">
            <a:spLocks noChangeArrowheads="1"/>
          </p:cNvSpPr>
          <p:nvPr/>
        </p:nvSpPr>
        <p:spPr bwMode="auto">
          <a:xfrm>
            <a:off x="3815385" y="2275205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5" name="Text Box 33"/>
          <p:cNvSpPr txBox="1">
            <a:spLocks noChangeArrowheads="1"/>
          </p:cNvSpPr>
          <p:nvPr/>
        </p:nvSpPr>
        <p:spPr bwMode="auto">
          <a:xfrm>
            <a:off x="6768136" y="2203768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6" name="Text Box 34"/>
          <p:cNvSpPr txBox="1">
            <a:spLocks noChangeArrowheads="1"/>
          </p:cNvSpPr>
          <p:nvPr/>
        </p:nvSpPr>
        <p:spPr bwMode="auto">
          <a:xfrm>
            <a:off x="5012928" y="1204182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7" name="Text Box 35"/>
          <p:cNvSpPr txBox="1">
            <a:spLocks noChangeArrowheads="1"/>
          </p:cNvSpPr>
          <p:nvPr/>
        </p:nvSpPr>
        <p:spPr bwMode="auto">
          <a:xfrm>
            <a:off x="4232721" y="3283268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8" name="Text Box 36"/>
          <p:cNvSpPr txBox="1">
            <a:spLocks noChangeArrowheads="1"/>
          </p:cNvSpPr>
          <p:nvPr/>
        </p:nvSpPr>
        <p:spPr bwMode="auto">
          <a:xfrm>
            <a:off x="7487275" y="3283268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29" name="Text Box 37"/>
          <p:cNvSpPr txBox="1">
            <a:spLocks noChangeArrowheads="1"/>
          </p:cNvSpPr>
          <p:nvPr/>
        </p:nvSpPr>
        <p:spPr bwMode="auto">
          <a:xfrm>
            <a:off x="7989571" y="4423104"/>
            <a:ext cx="288925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0" name="Text Box 38"/>
          <p:cNvSpPr txBox="1">
            <a:spLocks noChangeArrowheads="1"/>
          </p:cNvSpPr>
          <p:nvPr/>
        </p:nvSpPr>
        <p:spPr bwMode="auto">
          <a:xfrm>
            <a:off x="3528048" y="4291330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1" name="Text Box 39"/>
          <p:cNvSpPr txBox="1">
            <a:spLocks noChangeArrowheads="1"/>
          </p:cNvSpPr>
          <p:nvPr/>
        </p:nvSpPr>
        <p:spPr bwMode="auto">
          <a:xfrm>
            <a:off x="3094660" y="3283268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2" name="Text Box 40"/>
          <p:cNvSpPr txBox="1">
            <a:spLocks noChangeArrowheads="1"/>
          </p:cNvSpPr>
          <p:nvPr/>
        </p:nvSpPr>
        <p:spPr bwMode="auto">
          <a:xfrm>
            <a:off x="7947497" y="2203768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3" name="Text Box 41"/>
          <p:cNvSpPr txBox="1">
            <a:spLocks noChangeArrowheads="1"/>
          </p:cNvSpPr>
          <p:nvPr/>
        </p:nvSpPr>
        <p:spPr bwMode="auto">
          <a:xfrm>
            <a:off x="4947101" y="2275205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4" name="Text Box 42"/>
          <p:cNvSpPr txBox="1">
            <a:spLocks noChangeArrowheads="1"/>
          </p:cNvSpPr>
          <p:nvPr/>
        </p:nvSpPr>
        <p:spPr bwMode="auto">
          <a:xfrm>
            <a:off x="8566775" y="3210243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5" name="Text Box 43"/>
          <p:cNvSpPr txBox="1">
            <a:spLocks noChangeArrowheads="1"/>
          </p:cNvSpPr>
          <p:nvPr/>
        </p:nvSpPr>
        <p:spPr bwMode="auto">
          <a:xfrm>
            <a:off x="9215121" y="4423104"/>
            <a:ext cx="287338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64237" name="Text Box 45"/>
          <p:cNvSpPr txBox="1">
            <a:spLocks noChangeArrowheads="1"/>
          </p:cNvSpPr>
          <p:nvPr/>
        </p:nvSpPr>
        <p:spPr bwMode="auto">
          <a:xfrm>
            <a:off x="6685586" y="1198880"/>
            <a:ext cx="323850" cy="368300"/>
          </a:xfrm>
          <a:prstGeom prst="rect">
            <a:avLst/>
          </a:prstGeom>
          <a:noFill/>
          <a:ln w="317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cxnSp>
        <p:nvCxnSpPr>
          <p:cNvPr id="59" name="直接连接符 58"/>
          <p:cNvCxnSpPr>
            <a:endCxn id="264206" idx="0"/>
          </p:cNvCxnSpPr>
          <p:nvPr/>
        </p:nvCxnSpPr>
        <p:spPr>
          <a:xfrm rot="16200000" flipH="1">
            <a:off x="8168960" y="3332810"/>
            <a:ext cx="744552" cy="420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264194" idx="0"/>
          </p:cNvCxnSpPr>
          <p:nvPr/>
        </p:nvCxnSpPr>
        <p:spPr>
          <a:xfrm rot="5400000">
            <a:off x="6788627" y="2279163"/>
            <a:ext cx="676285" cy="4079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264213" idx="0"/>
          </p:cNvCxnSpPr>
          <p:nvPr/>
        </p:nvCxnSpPr>
        <p:spPr>
          <a:xfrm rot="16200000" flipH="1">
            <a:off x="7586743" y="2174795"/>
            <a:ext cx="647713" cy="58815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264197" idx="0"/>
          </p:cNvCxnSpPr>
          <p:nvPr/>
        </p:nvCxnSpPr>
        <p:spPr>
          <a:xfrm rot="16200000" flipH="1">
            <a:off x="3830311" y="3288021"/>
            <a:ext cx="714380" cy="42863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264196" idx="0"/>
          </p:cNvCxnSpPr>
          <p:nvPr/>
        </p:nvCxnSpPr>
        <p:spPr>
          <a:xfrm rot="16200000" flipH="1">
            <a:off x="4635970" y="2268051"/>
            <a:ext cx="609606" cy="5064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10800000" flipV="1">
            <a:off x="4759000" y="1359200"/>
            <a:ext cx="1000132" cy="4286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259198" y="1359200"/>
            <a:ext cx="954094" cy="3698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615860" y="5430532"/>
            <a:ext cx="4286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044488" y="5481332"/>
            <a:ext cx="500066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73116" y="5481332"/>
            <a:ext cx="500066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30306" y="5481332"/>
            <a:ext cx="500066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en-US" altLang="zh-CN" sz="18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258934" y="5481332"/>
            <a:ext cx="500066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18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产生哈夫曼编码示例的演示：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64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64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64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64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642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642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64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64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642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642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02" grpId="0" bldLvl="0" animBg="1"/>
      <p:bldP spid="264236" grpId="0" bldLvl="0" animBg="1"/>
      <p:bldP spid="264223" grpId="0" bldLvl="0" animBg="1"/>
      <p:bldP spid="264224" grpId="0" bldLvl="0" animBg="1"/>
      <p:bldP spid="264224" grpId="1" bldLvl="0" animBg="1"/>
      <p:bldP spid="264225" grpId="0" bldLvl="0" animBg="1"/>
      <p:bldP spid="264226" grpId="0" bldLvl="0" animBg="1"/>
      <p:bldP spid="264226" grpId="1" bldLvl="0" animBg="1"/>
      <p:bldP spid="264227" grpId="0" bldLvl="0" animBg="1"/>
      <p:bldP spid="264228" grpId="0" bldLvl="0" animBg="1"/>
      <p:bldP spid="264229" grpId="0" bldLvl="0" animBg="1"/>
      <p:bldP spid="264230" grpId="0" bldLvl="0" animBg="1"/>
      <p:bldP spid="264230" grpId="1" bldLvl="0" animBg="1"/>
      <p:bldP spid="264231" grpId="0" bldLvl="0" animBg="1"/>
      <p:bldP spid="264231" grpId="1" bldLvl="0" animBg="1"/>
      <p:bldP spid="264232" grpId="0" bldLvl="0" animBg="1"/>
      <p:bldP spid="264233" grpId="0" bldLvl="0" animBg="1"/>
      <p:bldP spid="264234" grpId="0" bldLvl="0" animBg="1"/>
      <p:bldP spid="264235" grpId="0" bldLvl="0" animBg="1"/>
      <p:bldP spid="264237" grpId="0" bldLvl="0" animBg="1"/>
      <p:bldP spid="88" grpId="0"/>
      <p:bldP spid="89" grpId="0"/>
      <p:bldP spid="90" grpId="0"/>
      <p:bldP spid="91" grpId="0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1075690" y="1268730"/>
            <a:ext cx="10072370" cy="977265"/>
          </a:xfrm>
          <a:prstGeom prst="rect">
            <a:avLst/>
          </a:prstGeom>
          <a:noFill/>
          <a:ln>
            <a:noFill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　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在一组字符的哈夫曼编码中，不可能出现一个字符的哈夫曼编码是另一个字符哈夫曼编码的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3426145" y="2590299"/>
            <a:ext cx="4673606" cy="147637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例如，有4个字符的编码如下：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　</a:t>
            </a:r>
            <a:r>
              <a:rPr lang="en-US" altLang="zh-CN" sz="200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00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01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en-US" altLang="zh-CN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这是哈夫曼编码吗？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6532236" y="3147052"/>
            <a:ext cx="1079500" cy="36893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3527719" y="4243682"/>
            <a:ext cx="4572032" cy="1174755"/>
            <a:chOff x="857224" y="3929066"/>
            <a:chExt cx="4572032" cy="1174755"/>
          </a:xfrm>
        </p:grpSpPr>
        <p:sp>
          <p:nvSpPr>
            <p:cNvPr id="5" name="TextBox 4"/>
            <p:cNvSpPr txBox="1"/>
            <p:nvPr/>
          </p:nvSpPr>
          <p:spPr>
            <a:xfrm>
              <a:off x="857224" y="4643446"/>
              <a:ext cx="457203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哈夫曼编码也称为</a:t>
              </a:r>
              <a:r>
                <a:rPr lang="zh-CN" altLang="en-US" sz="2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前缀编码</a:t>
              </a:r>
              <a:r>
                <a:rPr lang="zh-CN" altLang="en-US"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下箭头 5"/>
            <p:cNvSpPr/>
            <p:nvPr/>
          </p:nvSpPr>
          <p:spPr>
            <a:xfrm>
              <a:off x="2858756" y="3929066"/>
              <a:ext cx="285752" cy="571504"/>
            </a:xfrm>
            <a:prstGeom prst="downArrow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68918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创建哈夫曼树和哈夫曼编码的算法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5" grpId="0" bldLvl="0" animBg="1"/>
      <p:bldP spid="378886" grpId="0" bldLvl="0" animBg="1"/>
      <p:bldP spid="37888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5770" y="284480"/>
            <a:ext cx="1617980" cy="786130"/>
            <a:chOff x="675" y="787"/>
            <a:chExt cx="2548" cy="1238"/>
          </a:xfrm>
        </p:grpSpPr>
        <p:grpSp>
          <p:nvGrpSpPr>
            <p:cNvPr id="4" name="Group 19"/>
            <p:cNvGrpSpPr/>
            <p:nvPr/>
          </p:nvGrpSpPr>
          <p:grpSpPr bwMode="auto">
            <a:xfrm rot="0">
              <a:off x="675" y="787"/>
              <a:ext cx="2480" cy="1238"/>
              <a:chOff x="802" y="845"/>
              <a:chExt cx="827" cy="826"/>
            </a:xfrm>
          </p:grpSpPr>
          <p:sp>
            <p:nvSpPr>
              <p:cNvPr id="7" name="Oval 20"/>
              <p:cNvSpPr>
                <a:spLocks noChangeArrowheads="1"/>
              </p:cNvSpPr>
              <p:nvPr/>
            </p:nvSpPr>
            <p:spPr bwMode="gray">
              <a:xfrm>
                <a:off x="802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19903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22"/>
              <p:cNvSpPr>
                <a:spLocks noChangeArrowheads="1"/>
              </p:cNvSpPr>
              <p:nvPr/>
            </p:nvSpPr>
            <p:spPr bwMode="gray">
              <a:xfrm>
                <a:off x="870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Text Box 23"/>
            <p:cNvSpPr txBox="1">
              <a:spLocks noChangeArrowheads="1"/>
            </p:cNvSpPr>
            <p:nvPr/>
          </p:nvSpPr>
          <p:spPr bwMode="gray">
            <a:xfrm>
              <a:off x="705" y="941"/>
              <a:ext cx="2518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</a:t>
              </a:r>
              <a:r>
                <a:rPr lang="en-US" altLang="zh-CN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" name="TextBox 3"/>
          <p:cNvSpPr txBox="1"/>
          <p:nvPr/>
        </p:nvSpPr>
        <p:spPr>
          <a:xfrm>
            <a:off x="1534160" y="1717675"/>
            <a:ext cx="92081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根据使用频率为5个字符设计的哈夫曼编码不可能是（    ）。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111,110,10,01,00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000,001,010,011,1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0,11,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,1,0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D. 001,000,01,11,10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2245" y="5300665"/>
            <a:ext cx="1428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question-mark-230904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8030" y="2919730"/>
            <a:ext cx="3218180" cy="321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45770" y="356235"/>
            <a:ext cx="1617980" cy="786130"/>
            <a:chOff x="675" y="787"/>
            <a:chExt cx="2548" cy="1238"/>
          </a:xfrm>
        </p:grpSpPr>
        <p:grpSp>
          <p:nvGrpSpPr>
            <p:cNvPr id="4" name="Group 19"/>
            <p:cNvGrpSpPr/>
            <p:nvPr/>
          </p:nvGrpSpPr>
          <p:grpSpPr bwMode="auto">
            <a:xfrm rot="0">
              <a:off x="675" y="787"/>
              <a:ext cx="2480" cy="1238"/>
              <a:chOff x="802" y="845"/>
              <a:chExt cx="827" cy="826"/>
            </a:xfrm>
          </p:grpSpPr>
          <p:sp>
            <p:nvSpPr>
              <p:cNvPr id="7" name="Oval 20"/>
              <p:cNvSpPr>
                <a:spLocks noChangeArrowheads="1"/>
              </p:cNvSpPr>
              <p:nvPr/>
            </p:nvSpPr>
            <p:spPr bwMode="gray">
              <a:xfrm>
                <a:off x="802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rgbClr val="F19903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70195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22"/>
              <p:cNvSpPr>
                <a:spLocks noChangeArrowheads="1"/>
              </p:cNvSpPr>
              <p:nvPr/>
            </p:nvSpPr>
            <p:spPr bwMode="gray">
              <a:xfrm>
                <a:off x="870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rgbClr val="F19903">
                    <a:alpha val="30196"/>
                  </a:srgb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Text Box 23"/>
            <p:cNvSpPr txBox="1">
              <a:spLocks noChangeArrowheads="1"/>
            </p:cNvSpPr>
            <p:nvPr/>
          </p:nvSpPr>
          <p:spPr bwMode="gray">
            <a:xfrm>
              <a:off x="705" y="941"/>
              <a:ext cx="2518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</a:t>
              </a:r>
              <a:r>
                <a:rPr lang="en-US" altLang="zh-CN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0">
                  <a:ln w="11430">
                    <a:noFill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" name="TextBox 1"/>
          <p:cNvSpPr txBox="1"/>
          <p:nvPr/>
        </p:nvSpPr>
        <p:spPr>
          <a:xfrm>
            <a:off x="1060450" y="1238885"/>
            <a:ext cx="10052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设哈夫曼编码的长度不超过4，若已对两个字符编码为1和01，则最多还可对（  ）个字符编码。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A. 2	   B. 3        C. 4		D. 5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50795" y="2931160"/>
            <a:ext cx="4431665" cy="3714750"/>
            <a:chOff x="2662" y="4503"/>
            <a:chExt cx="5821" cy="5850"/>
          </a:xfrm>
        </p:grpSpPr>
        <p:sp>
          <p:nvSpPr>
            <p:cNvPr id="11" name="Rectangle 24"/>
            <p:cNvSpPr>
              <a:spLocks noChangeArrowheads="1"/>
            </p:cNvSpPr>
            <p:nvPr/>
          </p:nvSpPr>
          <p:spPr bwMode="gray">
            <a:xfrm>
              <a:off x="6622" y="4503"/>
              <a:ext cx="908" cy="700"/>
            </a:xfrm>
            <a:prstGeom prst="rect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2" name="Oval 3"/>
            <p:cNvSpPr>
              <a:spLocks noChangeArrowheads="1"/>
            </p:cNvSpPr>
            <p:nvPr/>
          </p:nvSpPr>
          <p:spPr bwMode="gray">
            <a:xfrm>
              <a:off x="7523" y="5628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5" name="Text Box 41"/>
            <p:cNvSpPr txBox="1">
              <a:spLocks noChangeArrowheads="1"/>
            </p:cNvSpPr>
            <p:nvPr/>
          </p:nvSpPr>
          <p:spPr bwMode="auto">
            <a:xfrm>
              <a:off x="7637" y="4934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rot="16200000" flipH="1">
              <a:off x="7466" y="5234"/>
              <a:ext cx="450" cy="3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Rectangle 24"/>
            <p:cNvSpPr>
              <a:spLocks noChangeArrowheads="1"/>
            </p:cNvSpPr>
            <p:nvPr/>
          </p:nvSpPr>
          <p:spPr bwMode="gray">
            <a:xfrm>
              <a:off x="5775" y="5801"/>
              <a:ext cx="908" cy="700"/>
            </a:xfrm>
            <a:prstGeom prst="rect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9" name="Oval 3"/>
            <p:cNvSpPr>
              <a:spLocks noChangeArrowheads="1"/>
            </p:cNvSpPr>
            <p:nvPr/>
          </p:nvSpPr>
          <p:spPr bwMode="gray">
            <a:xfrm>
              <a:off x="6675" y="6926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6790" y="6231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rot="16200000" flipH="1">
              <a:off x="6619" y="6532"/>
              <a:ext cx="450" cy="33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8" idx="0"/>
            </p:cNvCxnSpPr>
            <p:nvPr/>
          </p:nvCxnSpPr>
          <p:spPr>
            <a:xfrm rot="5400000">
              <a:off x="6148" y="5311"/>
              <a:ext cx="570" cy="40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5949" y="5050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gray">
            <a:xfrm>
              <a:off x="3502" y="8328"/>
              <a:ext cx="908" cy="700"/>
            </a:xfrm>
            <a:prstGeom prst="rect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9" name="Oval 3"/>
            <p:cNvSpPr>
              <a:spLocks noChangeArrowheads="1"/>
            </p:cNvSpPr>
            <p:nvPr/>
          </p:nvSpPr>
          <p:spPr bwMode="gray">
            <a:xfrm>
              <a:off x="4267" y="9513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30" name="Text Box 41"/>
            <p:cNvSpPr txBox="1">
              <a:spLocks noChangeArrowheads="1"/>
            </p:cNvSpPr>
            <p:nvPr/>
          </p:nvSpPr>
          <p:spPr bwMode="auto">
            <a:xfrm>
              <a:off x="4517" y="8759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连接符 30"/>
            <p:cNvCxnSpPr>
              <a:endCxn id="29" idx="0"/>
            </p:cNvCxnSpPr>
            <p:nvPr/>
          </p:nvCxnSpPr>
          <p:spPr>
            <a:xfrm rot="16200000" flipH="1">
              <a:off x="4312" y="9078"/>
              <a:ext cx="510" cy="36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Oval 3"/>
            <p:cNvSpPr>
              <a:spLocks noChangeArrowheads="1"/>
            </p:cNvSpPr>
            <p:nvPr/>
          </p:nvSpPr>
          <p:spPr bwMode="gray">
            <a:xfrm>
              <a:off x="2662" y="9513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34" name="直接连接符 33"/>
            <p:cNvCxnSpPr>
              <a:endCxn id="32" idx="0"/>
            </p:cNvCxnSpPr>
            <p:nvPr/>
          </p:nvCxnSpPr>
          <p:spPr>
            <a:xfrm rot="5400000">
              <a:off x="3082" y="9063"/>
              <a:ext cx="510" cy="39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Text Box 41"/>
            <p:cNvSpPr txBox="1">
              <a:spLocks noChangeArrowheads="1"/>
            </p:cNvSpPr>
            <p:nvPr/>
          </p:nvSpPr>
          <p:spPr bwMode="auto">
            <a:xfrm>
              <a:off x="2889" y="8891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Rectangle 24"/>
            <p:cNvSpPr>
              <a:spLocks noChangeArrowheads="1"/>
            </p:cNvSpPr>
            <p:nvPr/>
          </p:nvSpPr>
          <p:spPr bwMode="gray">
            <a:xfrm>
              <a:off x="6262" y="8328"/>
              <a:ext cx="908" cy="700"/>
            </a:xfrm>
            <a:prstGeom prst="rect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40" name="Oval 3"/>
            <p:cNvSpPr>
              <a:spLocks noChangeArrowheads="1"/>
            </p:cNvSpPr>
            <p:nvPr/>
          </p:nvSpPr>
          <p:spPr bwMode="gray">
            <a:xfrm>
              <a:off x="7028" y="9513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7277" y="8759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42" name="直接连接符 41"/>
            <p:cNvCxnSpPr>
              <a:endCxn id="40" idx="0"/>
            </p:cNvCxnSpPr>
            <p:nvPr/>
          </p:nvCxnSpPr>
          <p:spPr>
            <a:xfrm rot="16200000" flipH="1">
              <a:off x="7073" y="9078"/>
              <a:ext cx="510" cy="36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Oval 3"/>
            <p:cNvSpPr>
              <a:spLocks noChangeArrowheads="1"/>
            </p:cNvSpPr>
            <p:nvPr/>
          </p:nvSpPr>
          <p:spPr bwMode="gray">
            <a:xfrm>
              <a:off x="5422" y="9513"/>
              <a:ext cx="960" cy="84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44" name="直接连接符 43"/>
            <p:cNvCxnSpPr>
              <a:endCxn id="43" idx="0"/>
            </p:cNvCxnSpPr>
            <p:nvPr/>
          </p:nvCxnSpPr>
          <p:spPr>
            <a:xfrm rot="5400000">
              <a:off x="5842" y="9063"/>
              <a:ext cx="510" cy="39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5649" y="8891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gray">
            <a:xfrm>
              <a:off x="4957" y="7058"/>
              <a:ext cx="908" cy="700"/>
            </a:xfrm>
            <a:prstGeom prst="rect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48" name="直接连接符 47"/>
            <p:cNvCxnSpPr>
              <a:endCxn id="46" idx="0"/>
            </p:cNvCxnSpPr>
            <p:nvPr/>
          </p:nvCxnSpPr>
          <p:spPr>
            <a:xfrm rot="5400000">
              <a:off x="5321" y="6589"/>
              <a:ext cx="560" cy="37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4402" y="7766"/>
              <a:ext cx="563" cy="56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16200000" flipH="1">
              <a:off x="5794" y="7822"/>
              <a:ext cx="563" cy="45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Text Box 41"/>
            <p:cNvSpPr txBox="1">
              <a:spLocks noChangeArrowheads="1"/>
            </p:cNvSpPr>
            <p:nvPr/>
          </p:nvSpPr>
          <p:spPr bwMode="auto">
            <a:xfrm>
              <a:off x="5137" y="6416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Text Box 41"/>
            <p:cNvSpPr txBox="1">
              <a:spLocks noChangeArrowheads="1"/>
            </p:cNvSpPr>
            <p:nvPr/>
          </p:nvSpPr>
          <p:spPr bwMode="auto">
            <a:xfrm>
              <a:off x="4277" y="7521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58" name="Text Box 41"/>
            <p:cNvSpPr txBox="1">
              <a:spLocks noChangeArrowheads="1"/>
            </p:cNvSpPr>
            <p:nvPr/>
          </p:nvSpPr>
          <p:spPr bwMode="auto">
            <a:xfrm>
              <a:off x="5964" y="7541"/>
              <a:ext cx="486" cy="580"/>
            </a:xfrm>
            <a:prstGeom prst="rect">
              <a:avLst/>
            </a:prstGeom>
            <a:noFill/>
            <a:ln w="31750" algn="ctr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endPara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183574" y="4755202"/>
            <a:ext cx="1428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usiness-card-1019952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833120"/>
            <a:ext cx="8833485" cy="6858000"/>
          </a:xfrm>
          <a:prstGeom prst="rect">
            <a:avLst/>
          </a:prstGeom>
        </p:spPr>
      </p:pic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0673" y="9612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什么叫并查集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731" name="Text Box 5"/>
          <p:cNvSpPr txBox="1">
            <a:spLocks noChangeArrowheads="1"/>
          </p:cNvSpPr>
          <p:nvPr/>
        </p:nvSpPr>
        <p:spPr bwMode="auto">
          <a:xfrm>
            <a:off x="5283200" y="1635760"/>
            <a:ext cx="6080125" cy="2014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例如：如果已经得到完整的家谱，判断两个人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是否亲戚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应该是可行的，但如果两个人的最近公共祖先与他们相隔好几代，使得家谱十分庞大，那么检验亲戚关系就十分复杂。在这种情况下，就需要应用并查集。    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9125" y="4386580"/>
            <a:ext cx="62674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为了将问题简化，将得到一些亲戚关系的信息，如Marry和Tom是亲戚，Tom和Ben是亲戚，等等。从这些信息中，可以推出Marry和Ben是亲戚。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1731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3760" y="1484630"/>
            <a:ext cx="4518660" cy="4109085"/>
            <a:chOff x="-1024" y="1766"/>
            <a:chExt cx="7116" cy="6471"/>
          </a:xfrm>
        </p:grpSpPr>
        <p:sp>
          <p:nvSpPr>
            <p:cNvPr id="214018" name="Text Box 2"/>
            <p:cNvSpPr txBox="1">
              <a:spLocks noChangeArrowheads="1"/>
            </p:cNvSpPr>
            <p:nvPr/>
          </p:nvSpPr>
          <p:spPr bwMode="auto">
            <a:xfrm>
              <a:off x="930" y="1766"/>
              <a:ext cx="2345" cy="725"/>
            </a:xfrm>
            <a:prstGeom prst="rect">
              <a:avLst/>
            </a:prstGeom>
            <a:gradFill flip="none" rotWithShape="1">
              <a:gsLst>
                <a:gs pos="0">
                  <a:srgbClr val="FA772E">
                    <a:lumMod val="98000"/>
                  </a:srgbClr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020" name="Text Box 4"/>
            <p:cNvSpPr txBox="1">
              <a:spLocks noChangeArrowheads="1"/>
            </p:cNvSpPr>
            <p:nvPr/>
          </p:nvSpPr>
          <p:spPr bwMode="auto">
            <a:xfrm>
              <a:off x="-1024" y="4165"/>
              <a:ext cx="7116" cy="4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29803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lIns="108000" tIns="108000" rIns="108000" bIns="108000">
              <a:spAutoFit/>
            </a:bodyPr>
            <a:p>
              <a:pPr algn="l" eaLnBrk="1" latinLnBrk="0" hangingPunct="1">
                <a:lnSpc>
                  <a:spcPct val="100000"/>
                </a:lnSpc>
                <a:spcBef>
                  <a:spcPts val="600"/>
                </a:spcBef>
              </a:pPr>
              <a:r>
                <a:rPr lang="zh-CN" altLang="en-US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第一部分以N，M开始。N为问题涉及的人的个数1≤N≤20000）。这些人的编号为1，2，3，…， N。</a:t>
              </a:r>
              <a:endPara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latinLnBrk="0" hangingPunct="1">
                <a:lnSpc>
                  <a:spcPct val="100000"/>
                </a:lnSpc>
                <a:spcBef>
                  <a:spcPts val="600"/>
                </a:spcBef>
              </a:pPr>
              <a:r>
                <a:rPr lang="zh-CN" altLang="en-US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下面有M行（1≤M≤1000000），每行有两个数ai、bi，表示已知ai和bi是亲戚。</a:t>
              </a:r>
              <a:endPara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eaLnBrk="1" latinLnBrk="0" hangingPunct="1">
                <a:lnSpc>
                  <a:spcPct val="100000"/>
                </a:lnSpc>
                <a:spcBef>
                  <a:spcPts val="600"/>
                </a:spcBef>
              </a:pPr>
              <a:r>
                <a:rPr lang="zh-CN" altLang="en-US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第二部分以Q开始。以下Q行有Q个询问（1≤Q≤1000 000），每行为ci和di，表示询问ci和di是否为亲戚。</a:t>
              </a:r>
              <a:endPara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4021" name="AutoShape 5"/>
            <p:cNvSpPr>
              <a:spLocks noChangeArrowheads="1"/>
            </p:cNvSpPr>
            <p:nvPr/>
          </p:nvSpPr>
          <p:spPr bwMode="auto">
            <a:xfrm>
              <a:off x="1830" y="2929"/>
              <a:ext cx="556" cy="840"/>
            </a:xfrm>
            <a:prstGeom prst="downArrow">
              <a:avLst>
                <a:gd name="adj1" fmla="val 50000"/>
                <a:gd name="adj2" fmla="val 4375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45455" y="3854450"/>
            <a:ext cx="2636520" cy="829945"/>
            <a:chOff x="6333" y="4618"/>
            <a:chExt cx="4152" cy="1307"/>
          </a:xfrm>
        </p:grpSpPr>
        <p:sp>
          <p:nvSpPr>
            <p:cNvPr id="214027" name="AutoShape 11"/>
            <p:cNvSpPr>
              <a:spLocks noChangeArrowheads="1"/>
            </p:cNvSpPr>
            <p:nvPr/>
          </p:nvSpPr>
          <p:spPr bwMode="auto">
            <a:xfrm>
              <a:off x="9918" y="5016"/>
              <a:ext cx="567" cy="567"/>
            </a:xfrm>
            <a:prstGeom prst="notchedRightArrow">
              <a:avLst>
                <a:gd name="adj1" fmla="val 50000"/>
                <a:gd name="adj2" fmla="val 30000"/>
              </a:avLst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33" y="4618"/>
              <a:ext cx="3380" cy="1307"/>
              <a:chOff x="2731319" y="3590612"/>
              <a:chExt cx="2146077" cy="829945"/>
            </a:xfrm>
          </p:grpSpPr>
          <p:sp>
            <p:nvSpPr>
              <p:cNvPr id="214019" name="Text Box 3"/>
              <p:cNvSpPr txBox="1">
                <a:spLocks noChangeArrowheads="1"/>
              </p:cNvSpPr>
              <p:nvPr/>
            </p:nvSpPr>
            <p:spPr bwMode="auto">
              <a:xfrm>
                <a:off x="3221396" y="3590612"/>
                <a:ext cx="1656000" cy="829945"/>
              </a:xfrm>
              <a:prstGeom prst="rect">
                <a:avLst/>
              </a:prstGeom>
              <a:gradFill>
                <a:gsLst>
                  <a:gs pos="0">
                    <a:srgbClr val="FC9A48"/>
                  </a:gs>
                  <a:gs pos="98000">
                    <a:srgbClr val="FC9A48"/>
                  </a:gs>
                </a:gsLst>
              </a:gra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分类问题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026" name="AutoShape 10"/>
              <p:cNvSpPr>
                <a:spLocks noChangeArrowheads="1"/>
              </p:cNvSpPr>
              <p:nvPr/>
            </p:nvSpPr>
            <p:spPr bwMode="auto">
              <a:xfrm>
                <a:off x="2731319" y="3843465"/>
                <a:ext cx="360000" cy="360000"/>
              </a:xfrm>
              <a:prstGeom prst="notchedRightArrow">
                <a:avLst>
                  <a:gd name="adj1" fmla="val 50000"/>
                  <a:gd name="adj2" fmla="val 30000"/>
                </a:avLst>
              </a:prstGeom>
              <a:solidFill>
                <a:srgbClr val="FFD979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435975" y="1489710"/>
            <a:ext cx="2000250" cy="3563620"/>
            <a:chOff x="10546" y="1774"/>
            <a:chExt cx="3150" cy="5612"/>
          </a:xfrm>
        </p:grpSpPr>
        <p:sp>
          <p:nvSpPr>
            <p:cNvPr id="214022" name="Text Box 6"/>
            <p:cNvSpPr txBox="1">
              <a:spLocks noChangeArrowheads="1"/>
            </p:cNvSpPr>
            <p:nvPr/>
          </p:nvSpPr>
          <p:spPr bwMode="auto">
            <a:xfrm>
              <a:off x="10883" y="1774"/>
              <a:ext cx="2025" cy="725"/>
            </a:xfrm>
            <a:prstGeom prst="rect">
              <a:avLst/>
            </a:prstGeom>
            <a:gradFill flip="none" rotWithShape="1">
              <a:gsLst>
                <a:gs pos="0">
                  <a:srgbClr val="FA772E"/>
                </a:gs>
                <a:gs pos="100000">
                  <a:srgbClr val="FFE98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024" name="Text Box 8"/>
            <p:cNvSpPr txBox="1">
              <a:spLocks noChangeArrowheads="1"/>
            </p:cNvSpPr>
            <p:nvPr/>
          </p:nvSpPr>
          <p:spPr bwMode="auto">
            <a:xfrm>
              <a:off x="10546" y="5087"/>
              <a:ext cx="3150" cy="22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9A48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tIns="108000" bIns="108000">
              <a:spAutoFit/>
            </a:bodyPr>
            <a:p>
              <a:pPr algn="l">
                <a:lnSpc>
                  <a:spcPct val="90000"/>
                </a:lnSpc>
              </a:pPr>
              <a:r>
                <a:rPr lang="zh-CN" altLang="en-US" sz="18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对于每个询问ci、di，输出一行：若ci和di为亲戚，则输出“Yes”，否则输出“No”。</a:t>
              </a:r>
              <a:endPara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endParaRPr>
            </a:p>
          </p:txBody>
        </p:sp>
        <p:sp>
          <p:nvSpPr>
            <p:cNvPr id="2" name="AutoShape 5"/>
            <p:cNvSpPr>
              <a:spLocks noChangeArrowheads="1"/>
            </p:cNvSpPr>
            <p:nvPr/>
          </p:nvSpPr>
          <p:spPr bwMode="auto">
            <a:xfrm>
              <a:off x="11617" y="2929"/>
              <a:ext cx="556" cy="840"/>
            </a:xfrm>
            <a:prstGeom prst="downArrow">
              <a:avLst>
                <a:gd name="adj1" fmla="val 50000"/>
                <a:gd name="adj2" fmla="val 43750"/>
              </a:avLst>
            </a:prstGeom>
            <a:gradFill flip="none" rotWithShape="1">
              <a:gsLst>
                <a:gs pos="0">
                  <a:srgbClr val="FFE985"/>
                </a:gs>
                <a:gs pos="100000">
                  <a:schemeClr val="accent2">
                    <a:shade val="94000"/>
                    <a:satMod val="13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6" name="图片 5" descr="idea-101401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425" y="1210310"/>
            <a:ext cx="2568575" cy="256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usiness-card-1015417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042670"/>
            <a:ext cx="6014720" cy="5280025"/>
          </a:xfrm>
          <a:prstGeom prst="rect">
            <a:avLst/>
          </a:prstGeom>
        </p:spPr>
      </p:pic>
      <p:sp>
        <p:nvSpPr>
          <p:cNvPr id="179204" name="Text Box 4" descr="羊皮纸"/>
          <p:cNvSpPr txBox="1">
            <a:spLocks noChangeArrowheads="1"/>
          </p:cNvSpPr>
          <p:nvPr/>
        </p:nvSpPr>
        <p:spPr bwMode="auto">
          <a:xfrm>
            <a:off x="7501255" y="1433830"/>
            <a:ext cx="2840990" cy="47694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输入样例：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10 7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en-US" altLang="zh-CN" sz="20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N=10</a:t>
            </a:r>
            <a:r>
              <a:rPr lang="zh-CN" altLang="en-US" sz="20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M=7</a:t>
            </a:r>
            <a:endParaRPr lang="en-US" altLang="zh-CN" sz="200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2 4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5 7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1 3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8 9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1 2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5 6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2 3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//Q=3</a:t>
            </a:r>
            <a:endParaRPr lang="en-US" altLang="zh-CN" sz="200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3 4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7 10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8 9 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3779" name="Text Box 5"/>
          <p:cNvSpPr txBox="1">
            <a:spLocks noChangeArrowheads="1"/>
          </p:cNvSpPr>
          <p:nvPr/>
        </p:nvSpPr>
        <p:spPr bwMode="auto">
          <a:xfrm>
            <a:off x="3156585" y="1793875"/>
            <a:ext cx="2366010" cy="359981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类似于离散数学中的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等价类问题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给定一个集合U和一个等价关系R，产生具有等价关系的等价类。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bldLvl="0" animBg="1"/>
      <p:bldP spid="2037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659342" y="2900768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哈夫曼树</a:t>
            </a:r>
            <a:endParaRPr lang="zh-CN" altLang="en-US" sz="2800" spc="50">
              <a:ln w="1143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659342" y="4116455"/>
            <a:ext cx="4594234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并查集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09983" y="1502710"/>
            <a:ext cx="1843200" cy="1706400"/>
            <a:chOff x="55242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52422" y="1218224"/>
              <a:ext cx="1482451" cy="29053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CONTENTS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740367" y="785570"/>
              <a:ext cx="992326" cy="411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2800" spc="150" dirty="0">
                  <a:ln w="11430"/>
                  <a:solidFill>
                    <a:schemeClr val="bg1"/>
                  </a:solidFill>
                </a:rPr>
                <a:t>提纲</a:t>
              </a:r>
              <a:endParaRPr lang="zh-CN" altLang="en-US" sz="2800" spc="150" dirty="0">
                <a:ln w="11430"/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265272" y="170054"/>
            <a:ext cx="696482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树和二叉树</a:t>
            </a:r>
            <a:endParaRPr lang="zh-CN" altLang="en-US" sz="32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3798075" y="2943640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0" grpId="0" bldLvl="0" animBg="1"/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4"/>
          <p:cNvSpPr txBox="1">
            <a:spLocks noChangeArrowheads="1"/>
          </p:cNvSpPr>
          <p:nvPr/>
        </p:nvSpPr>
        <p:spPr bwMode="auto">
          <a:xfrm>
            <a:off x="838835" y="1198245"/>
            <a:ext cx="551815" cy="5038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eaVert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采用集合的思路求解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3565" y="1216025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输入关系</a:t>
            </a:r>
            <a:endParaRPr lang="zh-CN" altLang="en-US" sz="180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1650" y="1216025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分离集合</a:t>
            </a:r>
            <a:endParaRPr lang="zh-CN" altLang="en-US" sz="180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53565" y="1715770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初始状态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1650" y="1715770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{2}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{3}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3565" y="2287270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1650" y="2287270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{2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{3}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53565" y="2858770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1650" y="2858770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{3}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3565" y="3430270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1650" y="3430270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53565" y="4002405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1650" y="4002405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53565" y="4573905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1650" y="4573905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{6}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53565" y="5184775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11650" y="5184775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53565" y="5788025"/>
            <a:ext cx="231584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（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）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11650" y="5788025"/>
            <a:ext cx="6781800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6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bldLvl="0" animBg="1"/>
      <p:bldP spid="11" grpId="0" animBg="1"/>
      <p:bldP spid="12" grpId="0" bldLvl="0" animBg="1"/>
      <p:bldP spid="13" grpId="0" animBg="1"/>
      <p:bldP spid="14" grpId="0" bldLvl="0" animBg="1"/>
      <p:bldP spid="15" grpId="0" animBg="1"/>
      <p:bldP spid="16" grpId="0" bldLvl="0" animBg="1"/>
      <p:bldP spid="17" grpId="0" animBg="1"/>
      <p:bldP spid="18" grpId="0" bldLvl="0" animBg="1"/>
      <p:bldP spid="19" grpId="0" animBg="1"/>
      <p:bldP spid="20" grpId="0" bldLvl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126740" y="1432560"/>
            <a:ext cx="651573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{10}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70595" y="3075931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3 4  </a:t>
            </a:r>
            <a:r>
              <a:rPr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3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、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4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在同一个集合中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20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Yes</a:t>
            </a:r>
            <a:endParaRPr lang="en-US" altLang="zh-CN" sz="2000" smtClean="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53613" y="2432989"/>
            <a:ext cx="19288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求解：</a:t>
            </a:r>
            <a:endParaRPr lang="zh-CN" altLang="en-US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47735" y="3789322"/>
            <a:ext cx="5643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7 10 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7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、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10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不在同一个集合中</a:t>
            </a:r>
            <a:r>
              <a:rPr lang="zh-CN" altLang="en-US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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18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No</a:t>
            </a:r>
            <a:endParaRPr lang="en-US" altLang="zh-CN" sz="1800" smtClean="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0595" y="4502432"/>
            <a:ext cx="50720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8 9 </a:t>
            </a:r>
            <a:r>
              <a:rPr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 8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、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9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在同一个集合中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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en-US" altLang="zh-CN" sz="2000" smtClean="0">
                <a:solidFill>
                  <a:srgbClr val="F199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Wingdings" panose="05000000000000000000"/>
              </a:rPr>
              <a:t>Yes</a:t>
            </a:r>
            <a:endParaRPr lang="en-US" altLang="zh-CN" sz="2000" smtClean="0">
              <a:solidFill>
                <a:srgbClr val="F1990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Wingdings" panose="0500000000000000000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3925" y="1432857"/>
            <a:ext cx="16430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结果集合：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 Box 4"/>
          <p:cNvSpPr txBox="1">
            <a:spLocks noChangeArrowheads="1"/>
          </p:cNvSpPr>
          <p:nvPr/>
        </p:nvSpPr>
        <p:spPr bwMode="auto">
          <a:xfrm>
            <a:off x="2185670" y="3146425"/>
            <a:ext cx="8858885" cy="230695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19903"/>
              </a:buClr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并查集的数据结构记录了一组动态集合S={S1，S2，…，Sk}。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F79646"/>
              </a:buClr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每个动态集合Si（1≤i≤k）通过一个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“代表”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加以标识，该代表即为所代表的集合中的某个元素。对于集合Si，选取其中哪个元素作为代表是任意的。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84221" y="1197271"/>
            <a:ext cx="120070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2571115" y="1787525"/>
            <a:ext cx="7618095" cy="428625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{1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0582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3775" y="2066925"/>
            <a:ext cx="10090150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对于给定的编号为1～n的n个元素，x表示其中的一个元素，设并查集为S，并查集的实现需要支持如下运算： 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097915" y="3041015"/>
            <a:ext cx="10040620" cy="22561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2800"/>
              </a:lnSpc>
              <a:spcBef>
                <a:spcPct val="50000"/>
              </a:spcBef>
              <a:buClrTx/>
              <a:buSzTx/>
              <a:buFontTx/>
            </a:pPr>
            <a:r>
              <a:rPr 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Init(</a:t>
            </a:r>
            <a:r>
              <a:rPr lang="en-US" sz="2000" i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S</a:t>
            </a:r>
            <a:r>
              <a:rPr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lang="en-US" sz="2000" i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n</a:t>
            </a:r>
            <a:r>
              <a:rPr 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)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：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初始化并查集S，即S={S1，S2，…，Sn}，每个动态集合Si（1≤i≤n）仅仅包含一个编号为i的元素，该元素作为集合Si的“代表”。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2800"/>
              </a:lnSpc>
              <a:spcBef>
                <a:spcPct val="50000"/>
              </a:spcBef>
              <a:buClrTx/>
              <a:buSzTx/>
              <a:buFontTx/>
            </a:pPr>
            <a:r>
              <a:rPr 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Find(S，x)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：返回并查集S中x元素所在集合的代表。 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2800"/>
              </a:lnSpc>
              <a:spcBef>
                <a:spcPct val="50000"/>
              </a:spcBef>
              <a:buClrTx/>
              <a:buSzTx/>
              <a:buFontTx/>
            </a:pPr>
            <a:r>
              <a:rPr 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Union(S，x，y)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：在并查集S中将x和y两个元素所在的动态集合（例如Sx和Sy）合并为一个新的集合Sx∪Sy。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5"/>
          <p:cNvGrpSpPr/>
          <p:nvPr/>
        </p:nvGrpSpPr>
        <p:grpSpPr>
          <a:xfrm>
            <a:off x="2478389" y="4364919"/>
            <a:ext cx="2185364" cy="1941523"/>
            <a:chOff x="739758" y="3017520"/>
            <a:chExt cx="2185364" cy="1941523"/>
          </a:xfrm>
        </p:grpSpPr>
        <p:sp>
          <p:nvSpPr>
            <p:cNvPr id="9" name="TextBox 8"/>
            <p:cNvSpPr txBox="1"/>
            <p:nvPr/>
          </p:nvSpPr>
          <p:spPr>
            <a:xfrm>
              <a:off x="1424924" y="4498668"/>
              <a:ext cx="150019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并查集</a:t>
              </a:r>
              <a:endPara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 rot="16200000" flipV="1">
              <a:off x="686097" y="3665224"/>
              <a:ext cx="1000132" cy="8572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16200000" flipV="1">
              <a:off x="507584" y="3249694"/>
              <a:ext cx="1500198" cy="103585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2307250" y="1216641"/>
            <a:ext cx="7617600" cy="428628"/>
          </a:xfrm>
          <a:prstGeom prst="rect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{1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{5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{8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Text Box 5"/>
          <p:cNvSpPr txBox="1">
            <a:spLocks noChangeArrowheads="1"/>
          </p:cNvSpPr>
          <p:nvPr/>
        </p:nvSpPr>
        <p:spPr bwMode="auto">
          <a:xfrm>
            <a:off x="1036320" y="1644650"/>
            <a:ext cx="10130155" cy="1398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ts val="3400"/>
              </a:lnSpc>
              <a:spcBef>
                <a:spcPts val="0"/>
              </a:spcBef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有根树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来表示一个集合。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00"/>
              </a:lnSpc>
              <a:spcBef>
                <a:spcPts val="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多个集合形成一个森林，以每棵树的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树根作为集合的代表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，并且根结点的父结点指向其自身，树上的其他结点都用一个父指针表示它的附属关系。  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14240" y="3188335"/>
            <a:ext cx="3242211" cy="2970970"/>
            <a:chOff x="6079" y="5291"/>
            <a:chExt cx="4027" cy="4427"/>
          </a:xfrm>
        </p:grpSpPr>
        <p:sp>
          <p:nvSpPr>
            <p:cNvPr id="9" name="椭圆 8"/>
            <p:cNvSpPr/>
            <p:nvPr/>
          </p:nvSpPr>
          <p:spPr bwMode="gray">
            <a:xfrm>
              <a:off x="7429" y="563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0" name="椭圆 9"/>
            <p:cNvSpPr/>
            <p:nvPr/>
          </p:nvSpPr>
          <p:spPr bwMode="gray">
            <a:xfrm>
              <a:off x="6417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1" name="椭圆 10"/>
            <p:cNvSpPr/>
            <p:nvPr/>
          </p:nvSpPr>
          <p:spPr bwMode="gray">
            <a:xfrm>
              <a:off x="8555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2" name="椭圆 11"/>
            <p:cNvSpPr/>
            <p:nvPr/>
          </p:nvSpPr>
          <p:spPr bwMode="gray">
            <a:xfrm>
              <a:off x="6079" y="822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68" y="9032"/>
              <a:ext cx="3938" cy="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{1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4}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集合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14" name="直接箭头连接符 13"/>
            <p:cNvCxnSpPr>
              <a:stCxn id="10" idx="7"/>
              <a:endCxn id="9" idx="3"/>
            </p:cNvCxnSpPr>
            <p:nvPr/>
          </p:nvCxnSpPr>
          <p:spPr>
            <a:xfrm rot="5400000" flipH="1" flipV="1">
              <a:off x="6920" y="6380"/>
              <a:ext cx="681" cy="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1" idx="1"/>
              <a:endCxn id="9" idx="5"/>
            </p:cNvCxnSpPr>
            <p:nvPr/>
          </p:nvCxnSpPr>
          <p:spPr>
            <a:xfrm rot="16200000" flipV="1">
              <a:off x="7989" y="6323"/>
              <a:ext cx="681" cy="6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0"/>
              <a:endCxn id="10" idx="4"/>
            </p:cNvCxnSpPr>
            <p:nvPr/>
          </p:nvCxnSpPr>
          <p:spPr>
            <a:xfrm rot="5400000" flipH="1" flipV="1">
              <a:off x="6304" y="7772"/>
              <a:ext cx="563" cy="3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6"/>
            <p:cNvSpPr/>
            <p:nvPr/>
          </p:nvSpPr>
          <p:spPr>
            <a:xfrm>
              <a:off x="7674" y="5291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0673" y="9612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并查集的算法实现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68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548" y="141901"/>
            <a:ext cx="29289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几个问题：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913" y="1357298"/>
            <a:ext cx="150019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查找x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8660" y="5310198"/>
            <a:ext cx="464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用数组存放：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t[i]对应i结点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20"/>
          <p:cNvGrpSpPr/>
          <p:nvPr/>
        </p:nvGrpSpPr>
        <p:grpSpPr>
          <a:xfrm>
            <a:off x="554642" y="1196324"/>
            <a:ext cx="1257938" cy="1285884"/>
            <a:chOff x="1003205" y="2000240"/>
            <a:chExt cx="1257938" cy="1285884"/>
          </a:xfrm>
        </p:grpSpPr>
        <p:pic>
          <p:nvPicPr>
            <p:cNvPr id="19" name="Picture 29" descr="1"/>
            <p:cNvPicPr>
              <a:picLocks noChangeAspect="1" noChangeArrowheads="1"/>
            </p:cNvPicPr>
            <p:nvPr/>
          </p:nvPicPr>
          <p:blipFill>
            <a:blip r:embed="rId1" cstate="print">
              <a:lum bright="-6000" contrast="24000"/>
            </a:blip>
            <a:srcRect l="42606" t="64474" r="19473"/>
            <a:stretch>
              <a:fillRect/>
            </a:stretch>
          </p:blipFill>
          <p:spPr bwMode="auto">
            <a:xfrm>
              <a:off x="1003205" y="2000240"/>
              <a:ext cx="1257938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31"/>
            <p:cNvSpPr txBox="1">
              <a:spLocks noChangeArrowheads="1"/>
            </p:cNvSpPr>
            <p:nvPr/>
          </p:nvSpPr>
          <p:spPr bwMode="white">
            <a:xfrm>
              <a:off x="1643042" y="2181517"/>
              <a:ext cx="381000" cy="398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27935" y="2436495"/>
            <a:ext cx="3243600" cy="2892425"/>
            <a:chOff x="6079" y="5291"/>
            <a:chExt cx="3938" cy="4555"/>
          </a:xfrm>
        </p:grpSpPr>
        <p:sp>
          <p:nvSpPr>
            <p:cNvPr id="18" name="椭圆 17"/>
            <p:cNvSpPr/>
            <p:nvPr/>
          </p:nvSpPr>
          <p:spPr bwMode="gray">
            <a:xfrm>
              <a:off x="7429" y="563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椭圆 20"/>
            <p:cNvSpPr/>
            <p:nvPr/>
          </p:nvSpPr>
          <p:spPr bwMode="gray">
            <a:xfrm>
              <a:off x="6417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椭圆 22"/>
            <p:cNvSpPr/>
            <p:nvPr/>
          </p:nvSpPr>
          <p:spPr bwMode="gray">
            <a:xfrm>
              <a:off x="8555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椭圆 24"/>
            <p:cNvSpPr/>
            <p:nvPr/>
          </p:nvSpPr>
          <p:spPr bwMode="gray">
            <a:xfrm>
              <a:off x="6079" y="822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6079" y="9121"/>
              <a:ext cx="39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{1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4}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集合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27" name="直接箭头连接符 26"/>
            <p:cNvCxnSpPr>
              <a:stCxn id="21" idx="7"/>
              <a:endCxn id="18" idx="3"/>
            </p:cNvCxnSpPr>
            <p:nvPr/>
          </p:nvCxnSpPr>
          <p:spPr>
            <a:xfrm rot="5400000" flipH="1" flipV="1">
              <a:off x="6920" y="6380"/>
              <a:ext cx="681" cy="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23" idx="1"/>
              <a:endCxn id="18" idx="5"/>
            </p:cNvCxnSpPr>
            <p:nvPr/>
          </p:nvCxnSpPr>
          <p:spPr>
            <a:xfrm rot="16200000" flipV="1">
              <a:off x="7989" y="6323"/>
              <a:ext cx="681" cy="6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5" idx="0"/>
              <a:endCxn id="21" idx="4"/>
            </p:cNvCxnSpPr>
            <p:nvPr/>
          </p:nvCxnSpPr>
          <p:spPr>
            <a:xfrm rot="5400000" flipH="1" flipV="1">
              <a:off x="6304" y="7772"/>
              <a:ext cx="563" cy="3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任意多边形 29"/>
            <p:cNvSpPr/>
            <p:nvPr/>
          </p:nvSpPr>
          <p:spPr>
            <a:xfrm>
              <a:off x="7674" y="5291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2" name="图片 1" descr="looking-for-g9e4782f4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15" y="1085850"/>
            <a:ext cx="3598545" cy="3598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1138" y="1133378"/>
            <a:ext cx="3143272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查找x所在的集合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5472" y="5205344"/>
            <a:ext cx="36433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查找1所在的集合：3次比较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67755" y="5205095"/>
            <a:ext cx="3643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查找1所在的集合：4次比较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03060" y="1419225"/>
            <a:ext cx="2751455" cy="3674745"/>
            <a:chOff x="8551" y="2235"/>
            <a:chExt cx="3938" cy="5787"/>
          </a:xfrm>
        </p:grpSpPr>
        <p:sp>
          <p:nvSpPr>
            <p:cNvPr id="16" name="椭圆 15"/>
            <p:cNvSpPr/>
            <p:nvPr/>
          </p:nvSpPr>
          <p:spPr bwMode="gray">
            <a:xfrm>
              <a:off x="9675" y="2579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椭圆 16"/>
            <p:cNvSpPr/>
            <p:nvPr/>
          </p:nvSpPr>
          <p:spPr bwMode="gray">
            <a:xfrm>
              <a:off x="9675" y="3816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椭圆 17"/>
            <p:cNvSpPr/>
            <p:nvPr/>
          </p:nvSpPr>
          <p:spPr bwMode="gray">
            <a:xfrm>
              <a:off x="9675" y="5047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椭圆 18"/>
            <p:cNvSpPr/>
            <p:nvPr/>
          </p:nvSpPr>
          <p:spPr bwMode="gray">
            <a:xfrm>
              <a:off x="9675" y="6397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51" y="7297"/>
              <a:ext cx="39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{1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4}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集合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9919" y="2235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直接箭头连接符 28"/>
            <p:cNvCxnSpPr>
              <a:stCxn id="17" idx="0"/>
              <a:endCxn id="16" idx="4"/>
            </p:cNvCxnSpPr>
            <p:nvPr/>
          </p:nvCxnSpPr>
          <p:spPr>
            <a:xfrm rot="5400000" flipH="1" flipV="1">
              <a:off x="9788" y="3591"/>
              <a:ext cx="450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8" idx="0"/>
              <a:endCxn id="17" idx="4"/>
            </p:cNvCxnSpPr>
            <p:nvPr/>
          </p:nvCxnSpPr>
          <p:spPr>
            <a:xfrm rot="5400000" flipH="1" flipV="1">
              <a:off x="9791" y="4825"/>
              <a:ext cx="4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9" idx="0"/>
              <a:endCxn id="18" idx="4"/>
            </p:cNvCxnSpPr>
            <p:nvPr/>
          </p:nvCxnSpPr>
          <p:spPr>
            <a:xfrm rot="5400000" flipH="1" flipV="1">
              <a:off x="9731" y="6116"/>
              <a:ext cx="563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36"/>
          <p:cNvGrpSpPr/>
          <p:nvPr/>
        </p:nvGrpSpPr>
        <p:grpSpPr>
          <a:xfrm>
            <a:off x="4809799" y="5490145"/>
            <a:ext cx="2357454" cy="1041722"/>
            <a:chOff x="3286116" y="4857760"/>
            <a:chExt cx="2357454" cy="1041722"/>
          </a:xfrm>
        </p:grpSpPr>
        <p:sp>
          <p:nvSpPr>
            <p:cNvPr id="35" name="TextBox 34"/>
            <p:cNvSpPr txBox="1"/>
            <p:nvPr/>
          </p:nvSpPr>
          <p:spPr>
            <a:xfrm>
              <a:off x="3286116" y="5500702"/>
              <a:ext cx="235745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树高度越小越好</a:t>
              </a:r>
              <a:endPara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下箭头 35"/>
            <p:cNvSpPr/>
            <p:nvPr/>
          </p:nvSpPr>
          <p:spPr>
            <a:xfrm>
              <a:off x="4143372" y="4857760"/>
              <a:ext cx="285752" cy="571504"/>
            </a:xfrm>
            <a:prstGeom prst="downArrow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6692" y="919064"/>
            <a:ext cx="1257938" cy="1285884"/>
            <a:chOff x="1003205" y="2000240"/>
            <a:chExt cx="1257938" cy="1285884"/>
          </a:xfrm>
        </p:grpSpPr>
        <p:pic>
          <p:nvPicPr>
            <p:cNvPr id="39" name="Picture 29" descr="1"/>
            <p:cNvPicPr>
              <a:picLocks noChangeAspect="1" noChangeArrowheads="1"/>
            </p:cNvPicPr>
            <p:nvPr/>
          </p:nvPicPr>
          <p:blipFill>
            <a:blip r:embed="rId1" cstate="print">
              <a:lum bright="-6000" contrast="24000"/>
            </a:blip>
            <a:srcRect l="42606" t="64474" r="19473"/>
            <a:stretch>
              <a:fillRect/>
            </a:stretch>
          </p:blipFill>
          <p:spPr bwMode="auto">
            <a:xfrm>
              <a:off x="1003205" y="2000240"/>
              <a:ext cx="1257938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 Box 31"/>
            <p:cNvSpPr txBox="1">
              <a:spLocks noChangeArrowheads="1"/>
            </p:cNvSpPr>
            <p:nvPr/>
          </p:nvSpPr>
          <p:spPr bwMode="white">
            <a:xfrm>
              <a:off x="1643042" y="2181517"/>
              <a:ext cx="381000" cy="398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44115" y="2188210"/>
            <a:ext cx="3243600" cy="2892425"/>
            <a:chOff x="5431" y="5291"/>
            <a:chExt cx="4586" cy="4555"/>
          </a:xfrm>
        </p:grpSpPr>
        <p:sp>
          <p:nvSpPr>
            <p:cNvPr id="27" name="椭圆 26"/>
            <p:cNvSpPr/>
            <p:nvPr/>
          </p:nvSpPr>
          <p:spPr bwMode="gray">
            <a:xfrm>
              <a:off x="7429" y="563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椭圆 27"/>
            <p:cNvSpPr/>
            <p:nvPr/>
          </p:nvSpPr>
          <p:spPr bwMode="gray">
            <a:xfrm>
              <a:off x="6417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0" name="椭圆 29"/>
            <p:cNvSpPr/>
            <p:nvPr/>
          </p:nvSpPr>
          <p:spPr bwMode="gray">
            <a:xfrm>
              <a:off x="8555" y="68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2" name="椭圆 31"/>
            <p:cNvSpPr/>
            <p:nvPr/>
          </p:nvSpPr>
          <p:spPr bwMode="gray">
            <a:xfrm>
              <a:off x="6079" y="822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7" name="TextBox 12"/>
            <p:cNvSpPr txBox="1"/>
            <p:nvPr/>
          </p:nvSpPr>
          <p:spPr>
            <a:xfrm>
              <a:off x="5431" y="9121"/>
              <a:ext cx="458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{1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3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altLang="zh-CN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4}</a:t>
              </a:r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集合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cxnSp>
          <p:nvCxnSpPr>
            <p:cNvPr id="38" name="直接箭头连接符 37"/>
            <p:cNvCxnSpPr>
              <a:stCxn id="28" idx="7"/>
              <a:endCxn id="27" idx="3"/>
            </p:cNvCxnSpPr>
            <p:nvPr/>
          </p:nvCxnSpPr>
          <p:spPr>
            <a:xfrm rot="5400000" flipH="1" flipV="1">
              <a:off x="6920" y="6380"/>
              <a:ext cx="681" cy="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0" idx="1"/>
              <a:endCxn id="27" idx="5"/>
            </p:cNvCxnSpPr>
            <p:nvPr/>
          </p:nvCxnSpPr>
          <p:spPr>
            <a:xfrm rot="16200000" flipV="1">
              <a:off x="7989" y="6323"/>
              <a:ext cx="681" cy="6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2" idx="0"/>
              <a:endCxn id="28" idx="4"/>
            </p:cNvCxnSpPr>
            <p:nvPr/>
          </p:nvCxnSpPr>
          <p:spPr>
            <a:xfrm rot="5400000" flipH="1" flipV="1">
              <a:off x="6304" y="7772"/>
              <a:ext cx="563" cy="33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任意多边形 42"/>
            <p:cNvSpPr/>
            <p:nvPr/>
          </p:nvSpPr>
          <p:spPr>
            <a:xfrm>
              <a:off x="7674" y="5291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732576" y="1031796"/>
            <a:ext cx="14287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合并过程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20"/>
          <p:cNvGrpSpPr/>
          <p:nvPr/>
        </p:nvGrpSpPr>
        <p:grpSpPr>
          <a:xfrm>
            <a:off x="446692" y="860402"/>
            <a:ext cx="1257938" cy="1285884"/>
            <a:chOff x="1003205" y="2000240"/>
            <a:chExt cx="1257938" cy="1285884"/>
          </a:xfrm>
        </p:grpSpPr>
        <p:pic>
          <p:nvPicPr>
            <p:cNvPr id="74" name="Picture 29" descr="1"/>
            <p:cNvPicPr>
              <a:picLocks noChangeAspect="1" noChangeArrowheads="1"/>
            </p:cNvPicPr>
            <p:nvPr/>
          </p:nvPicPr>
          <p:blipFill>
            <a:blip r:embed="rId1" cstate="print">
              <a:lum bright="-6000" contrast="24000"/>
            </a:blip>
            <a:srcRect l="42606" t="64474" r="19473"/>
            <a:stretch>
              <a:fillRect/>
            </a:stretch>
          </p:blipFill>
          <p:spPr bwMode="auto">
            <a:xfrm>
              <a:off x="1003205" y="2000240"/>
              <a:ext cx="1257938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" name="Text Box 31"/>
            <p:cNvSpPr txBox="1">
              <a:spLocks noChangeArrowheads="1"/>
            </p:cNvSpPr>
            <p:nvPr/>
          </p:nvSpPr>
          <p:spPr bwMode="white">
            <a:xfrm>
              <a:off x="1643042" y="2181517"/>
              <a:ext cx="381000" cy="398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809115" y="1826260"/>
            <a:ext cx="8538210" cy="427990"/>
            <a:chOff x="900" y="2876"/>
            <a:chExt cx="12376" cy="674"/>
          </a:xfrm>
        </p:grpSpPr>
        <p:sp>
          <p:nvSpPr>
            <p:cNvPr id="3" name="矩形 2"/>
            <p:cNvSpPr/>
            <p:nvPr/>
          </p:nvSpPr>
          <p:spPr>
            <a:xfrm>
              <a:off x="900" y="2876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初始状态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488" y="2876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{2}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{3}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802130" y="3897630"/>
            <a:ext cx="8460105" cy="427990"/>
            <a:chOff x="900" y="6138"/>
            <a:chExt cx="12376" cy="674"/>
          </a:xfrm>
        </p:grpSpPr>
        <p:sp>
          <p:nvSpPr>
            <p:cNvPr id="35" name="矩形 34"/>
            <p:cNvSpPr/>
            <p:nvPr/>
          </p:nvSpPr>
          <p:spPr>
            <a:xfrm>
              <a:off x="900" y="6138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488" y="6138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{2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{3}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1881505" y="2397760"/>
            <a:ext cx="8572500" cy="1012190"/>
            <a:chOff x="563" y="3776"/>
            <a:chExt cx="13500" cy="1594"/>
          </a:xfrm>
        </p:grpSpPr>
        <p:grpSp>
          <p:nvGrpSpPr>
            <p:cNvPr id="82" name="组合 81"/>
            <p:cNvGrpSpPr/>
            <p:nvPr/>
          </p:nvGrpSpPr>
          <p:grpSpPr>
            <a:xfrm rot="0">
              <a:off x="563" y="4232"/>
              <a:ext cx="976" cy="1132"/>
              <a:chOff x="563" y="4232"/>
              <a:chExt cx="976" cy="1132"/>
            </a:xfrm>
          </p:grpSpPr>
          <p:sp>
            <p:nvSpPr>
              <p:cNvPr id="5" name="椭圆 4"/>
              <p:cNvSpPr/>
              <p:nvPr/>
            </p:nvSpPr>
            <p:spPr bwMode="gray">
              <a:xfrm>
                <a:off x="563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807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rot="0">
              <a:off x="1949" y="4232"/>
              <a:ext cx="976" cy="1132"/>
              <a:chOff x="1949" y="4232"/>
              <a:chExt cx="976" cy="1132"/>
            </a:xfrm>
          </p:grpSpPr>
          <p:sp>
            <p:nvSpPr>
              <p:cNvPr id="9" name="椭圆 8"/>
              <p:cNvSpPr/>
              <p:nvPr/>
            </p:nvSpPr>
            <p:spPr bwMode="gray">
              <a:xfrm>
                <a:off x="1949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2193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 rot="0">
              <a:off x="3411" y="4226"/>
              <a:ext cx="977" cy="1131"/>
              <a:chOff x="3411" y="4226"/>
              <a:chExt cx="977" cy="1131"/>
            </a:xfrm>
          </p:grpSpPr>
          <p:sp>
            <p:nvSpPr>
              <p:cNvPr id="12" name="椭圆 11"/>
              <p:cNvSpPr/>
              <p:nvPr/>
            </p:nvSpPr>
            <p:spPr bwMode="gray">
              <a:xfrm>
                <a:off x="3411" y="4569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3656" y="4226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rot="0">
              <a:off x="4725" y="4238"/>
              <a:ext cx="977" cy="1132"/>
              <a:chOff x="4725" y="4238"/>
              <a:chExt cx="977" cy="1132"/>
            </a:xfrm>
          </p:grpSpPr>
          <p:sp>
            <p:nvSpPr>
              <p:cNvPr id="15" name="椭圆 14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0">
              <a:off x="6111" y="4238"/>
              <a:ext cx="977" cy="1132"/>
              <a:chOff x="6111" y="4238"/>
              <a:chExt cx="977" cy="1132"/>
            </a:xfrm>
          </p:grpSpPr>
          <p:sp>
            <p:nvSpPr>
              <p:cNvPr id="18" name="椭圆 17"/>
              <p:cNvSpPr/>
              <p:nvPr/>
            </p:nvSpPr>
            <p:spPr bwMode="gray">
              <a:xfrm>
                <a:off x="6111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6356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0">
              <a:off x="7574" y="4232"/>
              <a:ext cx="976" cy="1132"/>
              <a:chOff x="7574" y="4232"/>
              <a:chExt cx="976" cy="1132"/>
            </a:xfrm>
          </p:grpSpPr>
          <p:sp>
            <p:nvSpPr>
              <p:cNvPr id="21" name="椭圆 20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rot="0">
              <a:off x="8888" y="4238"/>
              <a:ext cx="976" cy="1132"/>
              <a:chOff x="8888" y="4238"/>
              <a:chExt cx="976" cy="1132"/>
            </a:xfrm>
          </p:grpSpPr>
          <p:sp>
            <p:nvSpPr>
              <p:cNvPr id="24" name="椭圆 23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0">
              <a:off x="10274" y="4238"/>
              <a:ext cx="976" cy="1132"/>
              <a:chOff x="10274" y="4238"/>
              <a:chExt cx="976" cy="1132"/>
            </a:xfrm>
          </p:grpSpPr>
          <p:sp>
            <p:nvSpPr>
              <p:cNvPr id="27" name="椭圆 26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rot="0">
              <a:off x="11736" y="4232"/>
              <a:ext cx="977" cy="1132"/>
              <a:chOff x="11736" y="4232"/>
              <a:chExt cx="977" cy="1132"/>
            </a:xfrm>
          </p:grpSpPr>
          <p:sp>
            <p:nvSpPr>
              <p:cNvPr id="30" name="椭圆 29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 rot="0">
              <a:off x="13086" y="4232"/>
              <a:ext cx="977" cy="1132"/>
              <a:chOff x="13086" y="4232"/>
              <a:chExt cx="977" cy="1132"/>
            </a:xfrm>
          </p:grpSpPr>
          <p:sp>
            <p:nvSpPr>
              <p:cNvPr id="33" name="椭圆 32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013" y="3776"/>
              <a:ext cx="1463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parent</a:t>
              </a:r>
              <a:endParaRPr lang="en-US" altLang="zh-CN" sz="16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809750" y="4645660"/>
            <a:ext cx="8766175" cy="1856740"/>
            <a:chOff x="450" y="7316"/>
            <a:chExt cx="13805" cy="2924"/>
          </a:xfrm>
        </p:grpSpPr>
        <p:sp>
          <p:nvSpPr>
            <p:cNvPr id="72" name="矩形 71"/>
            <p:cNvSpPr/>
            <p:nvPr/>
          </p:nvSpPr>
          <p:spPr>
            <a:xfrm>
              <a:off x="4500" y="7316"/>
              <a:ext cx="1350" cy="292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1" name="椭圆 40"/>
            <p:cNvSpPr/>
            <p:nvPr/>
          </p:nvSpPr>
          <p:spPr bwMode="gray">
            <a:xfrm>
              <a:off x="4725" y="928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8" name="直接箭头连接符 67"/>
            <p:cNvCxnSpPr>
              <a:stCxn id="41" idx="0"/>
              <a:endCxn id="47" idx="4"/>
            </p:cNvCxnSpPr>
            <p:nvPr/>
          </p:nvCxnSpPr>
          <p:spPr>
            <a:xfrm rot="5400000" flipH="1" flipV="1">
              <a:off x="4791" y="9016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 rot="0">
              <a:off x="6304" y="7613"/>
              <a:ext cx="977" cy="1132"/>
              <a:chOff x="6111" y="4238"/>
              <a:chExt cx="977" cy="1132"/>
            </a:xfrm>
          </p:grpSpPr>
          <p:sp>
            <p:nvSpPr>
              <p:cNvPr id="84" name="椭圆 83"/>
              <p:cNvSpPr/>
              <p:nvPr/>
            </p:nvSpPr>
            <p:spPr bwMode="gray">
              <a:xfrm>
                <a:off x="6111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>
                <a:off x="6356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 rot="0">
              <a:off x="7767" y="7607"/>
              <a:ext cx="976" cy="1132"/>
              <a:chOff x="7574" y="4232"/>
              <a:chExt cx="976" cy="1132"/>
            </a:xfrm>
          </p:grpSpPr>
          <p:sp>
            <p:nvSpPr>
              <p:cNvPr id="87" name="椭圆 86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 rot="0">
              <a:off x="9081" y="7613"/>
              <a:ext cx="976" cy="1132"/>
              <a:chOff x="8888" y="4238"/>
              <a:chExt cx="976" cy="1132"/>
            </a:xfrm>
          </p:grpSpPr>
          <p:sp>
            <p:nvSpPr>
              <p:cNvPr id="90" name="椭圆 8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 rot="0">
              <a:off x="10467" y="7613"/>
              <a:ext cx="976" cy="1132"/>
              <a:chOff x="10274" y="4238"/>
              <a:chExt cx="976" cy="1132"/>
            </a:xfrm>
          </p:grpSpPr>
          <p:sp>
            <p:nvSpPr>
              <p:cNvPr id="93" name="椭圆 9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 rot="0">
              <a:off x="11929" y="7607"/>
              <a:ext cx="977" cy="1132"/>
              <a:chOff x="11736" y="4232"/>
              <a:chExt cx="977" cy="1132"/>
            </a:xfrm>
          </p:grpSpPr>
          <p:sp>
            <p:nvSpPr>
              <p:cNvPr id="96" name="椭圆 95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 rot="0">
              <a:off x="13279" y="7607"/>
              <a:ext cx="977" cy="1132"/>
              <a:chOff x="13086" y="4232"/>
              <a:chExt cx="977" cy="1132"/>
            </a:xfrm>
          </p:grpSpPr>
          <p:sp>
            <p:nvSpPr>
              <p:cNvPr id="99" name="椭圆 98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0" name="任意多边形 99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0">
              <a:off x="450" y="7437"/>
              <a:ext cx="976" cy="1132"/>
              <a:chOff x="563" y="4232"/>
              <a:chExt cx="976" cy="1132"/>
            </a:xfrm>
          </p:grpSpPr>
          <p:sp>
            <p:nvSpPr>
              <p:cNvPr id="102" name="椭圆 101"/>
              <p:cNvSpPr/>
              <p:nvPr/>
            </p:nvSpPr>
            <p:spPr bwMode="gray">
              <a:xfrm>
                <a:off x="563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807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 rot="0">
              <a:off x="3298" y="7431"/>
              <a:ext cx="977" cy="1131"/>
              <a:chOff x="3411" y="4226"/>
              <a:chExt cx="977" cy="1131"/>
            </a:xfrm>
          </p:grpSpPr>
          <p:sp>
            <p:nvSpPr>
              <p:cNvPr id="105" name="椭圆 104"/>
              <p:cNvSpPr/>
              <p:nvPr/>
            </p:nvSpPr>
            <p:spPr bwMode="gray">
              <a:xfrm>
                <a:off x="3411" y="4569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>
                <a:off x="3656" y="4226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 rot="0">
              <a:off x="4725" y="7437"/>
              <a:ext cx="977" cy="1132"/>
              <a:chOff x="4725" y="4238"/>
              <a:chExt cx="977" cy="1132"/>
            </a:xfrm>
          </p:grpSpPr>
          <p:sp>
            <p:nvSpPr>
              <p:cNvPr id="109" name="椭圆 108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/>
          <p:cNvGrpSpPr/>
          <p:nvPr/>
        </p:nvGrpSpPr>
        <p:grpSpPr>
          <a:xfrm>
            <a:off x="1783715" y="3145790"/>
            <a:ext cx="8631555" cy="427990"/>
            <a:chOff x="1125" y="4954"/>
            <a:chExt cx="12375" cy="674"/>
          </a:xfrm>
        </p:grpSpPr>
        <p:sp>
          <p:nvSpPr>
            <p:cNvPr id="3" name="矩形 2"/>
            <p:cNvSpPr/>
            <p:nvPr/>
          </p:nvSpPr>
          <p:spPr>
            <a:xfrm>
              <a:off x="1125" y="4954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12" y="4954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{2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{3}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874520" y="1294765"/>
            <a:ext cx="8766175" cy="1679575"/>
            <a:chOff x="552" y="2039"/>
            <a:chExt cx="13805" cy="2645"/>
          </a:xfrm>
        </p:grpSpPr>
        <p:sp>
          <p:nvSpPr>
            <p:cNvPr id="44" name="椭圆 43"/>
            <p:cNvSpPr/>
            <p:nvPr/>
          </p:nvSpPr>
          <p:spPr bwMode="gray">
            <a:xfrm>
              <a:off x="4827" y="3896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8" name="直接箭头连接符 67"/>
            <p:cNvCxnSpPr>
              <a:stCxn id="44" idx="0"/>
            </p:cNvCxnSpPr>
            <p:nvPr/>
          </p:nvCxnSpPr>
          <p:spPr>
            <a:xfrm rot="5400000" flipH="1" flipV="1">
              <a:off x="4893" y="3624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 rot="0">
              <a:off x="6406" y="2221"/>
              <a:ext cx="977" cy="1132"/>
              <a:chOff x="6111" y="4238"/>
              <a:chExt cx="977" cy="1132"/>
            </a:xfrm>
          </p:grpSpPr>
          <p:sp>
            <p:nvSpPr>
              <p:cNvPr id="84" name="椭圆 83"/>
              <p:cNvSpPr/>
              <p:nvPr/>
            </p:nvSpPr>
            <p:spPr bwMode="gray">
              <a:xfrm>
                <a:off x="6111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>
                <a:off x="6356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 rot="0">
              <a:off x="7869" y="2215"/>
              <a:ext cx="976" cy="1132"/>
              <a:chOff x="7574" y="4232"/>
              <a:chExt cx="976" cy="1132"/>
            </a:xfrm>
          </p:grpSpPr>
          <p:sp>
            <p:nvSpPr>
              <p:cNvPr id="87" name="椭圆 86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 rot="0">
              <a:off x="9183" y="2221"/>
              <a:ext cx="976" cy="1132"/>
              <a:chOff x="8888" y="4238"/>
              <a:chExt cx="976" cy="1132"/>
            </a:xfrm>
          </p:grpSpPr>
          <p:sp>
            <p:nvSpPr>
              <p:cNvPr id="90" name="椭圆 8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 rot="0">
              <a:off x="10569" y="2221"/>
              <a:ext cx="976" cy="1132"/>
              <a:chOff x="10274" y="4238"/>
              <a:chExt cx="976" cy="1132"/>
            </a:xfrm>
          </p:grpSpPr>
          <p:sp>
            <p:nvSpPr>
              <p:cNvPr id="93" name="椭圆 9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 rot="0">
              <a:off x="12031" y="2215"/>
              <a:ext cx="977" cy="1132"/>
              <a:chOff x="11736" y="4232"/>
              <a:chExt cx="977" cy="1132"/>
            </a:xfrm>
          </p:grpSpPr>
          <p:sp>
            <p:nvSpPr>
              <p:cNvPr id="96" name="椭圆 95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 rot="0">
              <a:off x="13381" y="2215"/>
              <a:ext cx="977" cy="1132"/>
              <a:chOff x="13086" y="4232"/>
              <a:chExt cx="977" cy="1132"/>
            </a:xfrm>
          </p:grpSpPr>
          <p:sp>
            <p:nvSpPr>
              <p:cNvPr id="99" name="椭圆 98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0" name="任意多边形 99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0">
              <a:off x="552" y="2045"/>
              <a:ext cx="976" cy="1132"/>
              <a:chOff x="563" y="4232"/>
              <a:chExt cx="976" cy="1132"/>
            </a:xfrm>
          </p:grpSpPr>
          <p:sp>
            <p:nvSpPr>
              <p:cNvPr id="102" name="椭圆 101"/>
              <p:cNvSpPr/>
              <p:nvPr/>
            </p:nvSpPr>
            <p:spPr bwMode="gray">
              <a:xfrm>
                <a:off x="563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807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 rot="0">
              <a:off x="3400" y="2039"/>
              <a:ext cx="977" cy="1131"/>
              <a:chOff x="3411" y="4226"/>
              <a:chExt cx="977" cy="1131"/>
            </a:xfrm>
          </p:grpSpPr>
          <p:sp>
            <p:nvSpPr>
              <p:cNvPr id="105" name="椭圆 104"/>
              <p:cNvSpPr/>
              <p:nvPr/>
            </p:nvSpPr>
            <p:spPr bwMode="gray">
              <a:xfrm>
                <a:off x="3411" y="4569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>
                <a:off x="3656" y="4226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 rot="0">
              <a:off x="4827" y="2045"/>
              <a:ext cx="977" cy="1132"/>
              <a:chOff x="4725" y="4238"/>
              <a:chExt cx="977" cy="1132"/>
            </a:xfrm>
          </p:grpSpPr>
          <p:sp>
            <p:nvSpPr>
              <p:cNvPr id="109" name="椭圆 108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>
            <a:off x="1858010" y="3898900"/>
            <a:ext cx="8623300" cy="1926590"/>
            <a:chOff x="526" y="6140"/>
            <a:chExt cx="13580" cy="3034"/>
          </a:xfrm>
        </p:grpSpPr>
        <p:sp>
          <p:nvSpPr>
            <p:cNvPr id="118" name="矩形 117"/>
            <p:cNvSpPr/>
            <p:nvPr/>
          </p:nvSpPr>
          <p:spPr>
            <a:xfrm>
              <a:off x="8480" y="6140"/>
              <a:ext cx="1350" cy="3034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6" name="椭圆 15"/>
            <p:cNvSpPr/>
            <p:nvPr/>
          </p:nvSpPr>
          <p:spPr bwMode="gray">
            <a:xfrm>
              <a:off x="8775" y="821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35" name="直接箭头连接符 34"/>
            <p:cNvCxnSpPr>
              <a:stCxn id="16" idx="0"/>
            </p:cNvCxnSpPr>
            <p:nvPr/>
          </p:nvCxnSpPr>
          <p:spPr>
            <a:xfrm rot="5400000" flipH="1" flipV="1">
              <a:off x="8841" y="7945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 bwMode="gray">
            <a:xfrm>
              <a:off x="4575" y="827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46" name="直接箭头连接符 45"/>
            <p:cNvCxnSpPr>
              <a:stCxn id="45" idx="0"/>
            </p:cNvCxnSpPr>
            <p:nvPr/>
          </p:nvCxnSpPr>
          <p:spPr>
            <a:xfrm rot="5400000" flipH="1" flipV="1">
              <a:off x="4642" y="8003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 rot="0">
              <a:off x="7278" y="6596"/>
              <a:ext cx="976" cy="1132"/>
              <a:chOff x="7574" y="4232"/>
              <a:chExt cx="976" cy="1132"/>
            </a:xfrm>
          </p:grpSpPr>
          <p:sp>
            <p:nvSpPr>
              <p:cNvPr id="48" name="椭圆 47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 rot="0">
              <a:off x="10317" y="6602"/>
              <a:ext cx="976" cy="1132"/>
              <a:chOff x="10274" y="4238"/>
              <a:chExt cx="976" cy="1132"/>
            </a:xfrm>
          </p:grpSpPr>
          <p:sp>
            <p:nvSpPr>
              <p:cNvPr id="73" name="椭圆 7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 rot="0">
              <a:off x="11779" y="6596"/>
              <a:ext cx="977" cy="1132"/>
              <a:chOff x="11736" y="4232"/>
              <a:chExt cx="977" cy="1132"/>
            </a:xfrm>
          </p:grpSpPr>
          <p:sp>
            <p:nvSpPr>
              <p:cNvPr id="77" name="椭圆 76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rot="0">
              <a:off x="13129" y="6596"/>
              <a:ext cx="977" cy="1132"/>
              <a:chOff x="13086" y="4232"/>
              <a:chExt cx="977" cy="1132"/>
            </a:xfrm>
          </p:grpSpPr>
          <p:sp>
            <p:nvSpPr>
              <p:cNvPr id="80" name="椭圆 79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 rot="0">
              <a:off x="526" y="6426"/>
              <a:ext cx="976" cy="1132"/>
              <a:chOff x="563" y="4232"/>
              <a:chExt cx="976" cy="1132"/>
            </a:xfrm>
          </p:grpSpPr>
          <p:sp>
            <p:nvSpPr>
              <p:cNvPr id="107" name="椭圆 106"/>
              <p:cNvSpPr/>
              <p:nvPr/>
            </p:nvSpPr>
            <p:spPr bwMode="gray">
              <a:xfrm>
                <a:off x="563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807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 rot="0">
              <a:off x="3148" y="6420"/>
              <a:ext cx="977" cy="1131"/>
              <a:chOff x="3411" y="4226"/>
              <a:chExt cx="977" cy="1131"/>
            </a:xfrm>
          </p:grpSpPr>
          <p:sp>
            <p:nvSpPr>
              <p:cNvPr id="113" name="椭圆 112"/>
              <p:cNvSpPr/>
              <p:nvPr/>
            </p:nvSpPr>
            <p:spPr bwMode="gray">
              <a:xfrm>
                <a:off x="3411" y="4569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3656" y="4226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 rot="0">
              <a:off x="4575" y="6426"/>
              <a:ext cx="977" cy="1132"/>
              <a:chOff x="4725" y="4238"/>
              <a:chExt cx="977" cy="1132"/>
            </a:xfrm>
          </p:grpSpPr>
          <p:sp>
            <p:nvSpPr>
              <p:cNvPr id="116" name="椭圆 115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 rot="0">
              <a:off x="8787" y="6252"/>
              <a:ext cx="976" cy="1132"/>
              <a:chOff x="8888" y="4238"/>
              <a:chExt cx="976" cy="1132"/>
            </a:xfrm>
          </p:grpSpPr>
          <p:sp>
            <p:nvSpPr>
              <p:cNvPr id="120" name="椭圆 11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/>
          <p:cNvGrpSpPr/>
          <p:nvPr/>
        </p:nvGrpSpPr>
        <p:grpSpPr>
          <a:xfrm>
            <a:off x="1796415" y="3288665"/>
            <a:ext cx="8653780" cy="427990"/>
            <a:chOff x="1125" y="5179"/>
            <a:chExt cx="12347" cy="674"/>
          </a:xfrm>
        </p:grpSpPr>
        <p:sp>
          <p:nvSpPr>
            <p:cNvPr id="3" name="矩形 2"/>
            <p:cNvSpPr/>
            <p:nvPr/>
          </p:nvSpPr>
          <p:spPr>
            <a:xfrm>
              <a:off x="1125" y="5179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684" y="5179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{2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913890" y="1325880"/>
            <a:ext cx="8726805" cy="1741805"/>
            <a:chOff x="552" y="2039"/>
            <a:chExt cx="13805" cy="2792"/>
          </a:xfrm>
        </p:grpSpPr>
        <p:sp>
          <p:nvSpPr>
            <p:cNvPr id="52" name="椭圆 51"/>
            <p:cNvSpPr/>
            <p:nvPr/>
          </p:nvSpPr>
          <p:spPr bwMode="gray">
            <a:xfrm>
              <a:off x="4827" y="3896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8" name="直接箭头连接符 67"/>
            <p:cNvCxnSpPr>
              <a:stCxn id="52" idx="0"/>
            </p:cNvCxnSpPr>
            <p:nvPr/>
          </p:nvCxnSpPr>
          <p:spPr>
            <a:xfrm rot="5400000" flipH="1" flipV="1">
              <a:off x="4893" y="3624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 bwMode="gray">
            <a:xfrm>
              <a:off x="9241" y="4043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 rot="0">
              <a:off x="7869" y="2215"/>
              <a:ext cx="976" cy="1132"/>
              <a:chOff x="7574" y="4232"/>
              <a:chExt cx="976" cy="1132"/>
            </a:xfrm>
          </p:grpSpPr>
          <p:sp>
            <p:nvSpPr>
              <p:cNvPr id="87" name="椭圆 86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 rot="0">
              <a:off x="9183" y="2221"/>
              <a:ext cx="976" cy="1132"/>
              <a:chOff x="8888" y="4238"/>
              <a:chExt cx="976" cy="1132"/>
            </a:xfrm>
          </p:grpSpPr>
          <p:sp>
            <p:nvSpPr>
              <p:cNvPr id="90" name="椭圆 8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 rot="0">
              <a:off x="10569" y="2221"/>
              <a:ext cx="976" cy="1132"/>
              <a:chOff x="10274" y="4238"/>
              <a:chExt cx="976" cy="1132"/>
            </a:xfrm>
          </p:grpSpPr>
          <p:sp>
            <p:nvSpPr>
              <p:cNvPr id="93" name="椭圆 9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 rot="0">
              <a:off x="12031" y="2215"/>
              <a:ext cx="977" cy="1132"/>
              <a:chOff x="11736" y="4232"/>
              <a:chExt cx="977" cy="1132"/>
            </a:xfrm>
          </p:grpSpPr>
          <p:sp>
            <p:nvSpPr>
              <p:cNvPr id="96" name="椭圆 95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 rot="0">
              <a:off x="13381" y="2215"/>
              <a:ext cx="977" cy="1132"/>
              <a:chOff x="13086" y="4232"/>
              <a:chExt cx="977" cy="1132"/>
            </a:xfrm>
          </p:grpSpPr>
          <p:sp>
            <p:nvSpPr>
              <p:cNvPr id="99" name="椭圆 98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0" name="任意多边形 99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0">
              <a:off x="552" y="2045"/>
              <a:ext cx="976" cy="1132"/>
              <a:chOff x="563" y="4232"/>
              <a:chExt cx="976" cy="1132"/>
            </a:xfrm>
          </p:grpSpPr>
          <p:sp>
            <p:nvSpPr>
              <p:cNvPr id="102" name="椭圆 101"/>
              <p:cNvSpPr/>
              <p:nvPr/>
            </p:nvSpPr>
            <p:spPr bwMode="gray">
              <a:xfrm>
                <a:off x="563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807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 rot="0">
              <a:off x="3400" y="2039"/>
              <a:ext cx="977" cy="1131"/>
              <a:chOff x="3411" y="4226"/>
              <a:chExt cx="977" cy="1131"/>
            </a:xfrm>
          </p:grpSpPr>
          <p:sp>
            <p:nvSpPr>
              <p:cNvPr id="105" name="椭圆 104"/>
              <p:cNvSpPr/>
              <p:nvPr/>
            </p:nvSpPr>
            <p:spPr bwMode="gray">
              <a:xfrm>
                <a:off x="3411" y="4569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>
                <a:off x="3656" y="4226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 rot="0">
              <a:off x="4827" y="2045"/>
              <a:ext cx="977" cy="1132"/>
              <a:chOff x="4725" y="4238"/>
              <a:chExt cx="977" cy="1132"/>
            </a:xfrm>
          </p:grpSpPr>
          <p:sp>
            <p:nvSpPr>
              <p:cNvPr id="109" name="椭圆 108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rot="5400000" flipH="1" flipV="1">
              <a:off x="9306" y="3742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/>
          <p:cNvGrpSpPr/>
          <p:nvPr/>
        </p:nvGrpSpPr>
        <p:grpSpPr>
          <a:xfrm>
            <a:off x="2207260" y="4286885"/>
            <a:ext cx="7390765" cy="1972945"/>
            <a:chOff x="1076" y="6751"/>
            <a:chExt cx="11639" cy="3107"/>
          </a:xfrm>
        </p:grpSpPr>
        <p:sp>
          <p:nvSpPr>
            <p:cNvPr id="58" name="椭圆 57"/>
            <p:cNvSpPr/>
            <p:nvPr/>
          </p:nvSpPr>
          <p:spPr bwMode="gray">
            <a:xfrm>
              <a:off x="7598" y="8579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 rot="0">
              <a:off x="6226" y="6751"/>
              <a:ext cx="976" cy="1132"/>
              <a:chOff x="7574" y="4232"/>
              <a:chExt cx="976" cy="1132"/>
            </a:xfrm>
          </p:grpSpPr>
          <p:sp>
            <p:nvSpPr>
              <p:cNvPr id="66" name="椭圆 65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0">
              <a:off x="7540" y="6757"/>
              <a:ext cx="976" cy="1132"/>
              <a:chOff x="8888" y="4238"/>
              <a:chExt cx="976" cy="1132"/>
            </a:xfrm>
          </p:grpSpPr>
          <p:sp>
            <p:nvSpPr>
              <p:cNvPr id="70" name="椭圆 6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 rot="0">
              <a:off x="8926" y="6757"/>
              <a:ext cx="976" cy="1132"/>
              <a:chOff x="10274" y="4238"/>
              <a:chExt cx="976" cy="1132"/>
            </a:xfrm>
          </p:grpSpPr>
          <p:sp>
            <p:nvSpPr>
              <p:cNvPr id="73" name="椭圆 7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 rot="0">
              <a:off x="10388" y="6751"/>
              <a:ext cx="977" cy="1132"/>
              <a:chOff x="11736" y="4232"/>
              <a:chExt cx="977" cy="1132"/>
            </a:xfrm>
          </p:grpSpPr>
          <p:sp>
            <p:nvSpPr>
              <p:cNvPr id="76" name="椭圆 75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0">
              <a:off x="11738" y="6751"/>
              <a:ext cx="977" cy="1132"/>
              <a:chOff x="13086" y="4232"/>
              <a:chExt cx="977" cy="1132"/>
            </a:xfrm>
          </p:grpSpPr>
          <p:sp>
            <p:nvSpPr>
              <p:cNvPr id="79" name="椭圆 78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81" name="直接箭头连接符 80"/>
            <p:cNvCxnSpPr/>
            <p:nvPr/>
          </p:nvCxnSpPr>
          <p:spPr>
            <a:xfrm rot="5400000" flipH="1" flipV="1">
              <a:off x="7663" y="8278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 bwMode="gray">
            <a:xfrm>
              <a:off x="3571" y="8829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07" name="直接箭头连接符 106"/>
            <p:cNvCxnSpPr>
              <a:stCxn id="82" idx="0"/>
            </p:cNvCxnSpPr>
            <p:nvPr/>
          </p:nvCxnSpPr>
          <p:spPr>
            <a:xfrm rot="5400000" flipH="1" flipV="1">
              <a:off x="3638" y="8555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组合 110"/>
            <p:cNvGrpSpPr/>
            <p:nvPr/>
          </p:nvGrpSpPr>
          <p:grpSpPr>
            <a:xfrm rot="0">
              <a:off x="3571" y="6978"/>
              <a:ext cx="977" cy="1132"/>
              <a:chOff x="4725" y="4238"/>
              <a:chExt cx="977" cy="1132"/>
            </a:xfrm>
          </p:grpSpPr>
          <p:sp>
            <p:nvSpPr>
              <p:cNvPr id="112" name="椭圆 111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1076" y="6761"/>
              <a:ext cx="1350" cy="3097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14" name="椭圆 113"/>
            <p:cNvSpPr/>
            <p:nvPr/>
          </p:nvSpPr>
          <p:spPr bwMode="gray">
            <a:xfrm>
              <a:off x="1371" y="883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15" name="直接箭头连接符 114"/>
            <p:cNvCxnSpPr>
              <a:stCxn id="114" idx="0"/>
            </p:cNvCxnSpPr>
            <p:nvPr/>
          </p:nvCxnSpPr>
          <p:spPr>
            <a:xfrm rot="5400000" flipH="1" flipV="1">
              <a:off x="1437" y="8566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/>
            <p:cNvGrpSpPr/>
            <p:nvPr/>
          </p:nvGrpSpPr>
          <p:grpSpPr>
            <a:xfrm rot="0">
              <a:off x="1383" y="6873"/>
              <a:ext cx="976" cy="1132"/>
              <a:chOff x="8888" y="4238"/>
              <a:chExt cx="976" cy="1132"/>
            </a:xfrm>
          </p:grpSpPr>
          <p:sp>
            <p:nvSpPr>
              <p:cNvPr id="120" name="椭圆 11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8050" y="2072640"/>
            <a:ext cx="999172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设二叉树具有n0个带权值的叶结点，那么从根结点到各个叶结点的路径长度与相应结点权值的乘积的和，叫做二叉树的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带权</a:t>
            </a:r>
            <a:r>
              <a:rPr kumimoji="1"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路径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长度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WPL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68918" y="9612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哈夫曼树的定义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68918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714750" y="3587750"/>
            <a:ext cx="4867910" cy="1781810"/>
            <a:chOff x="4034" y="6531"/>
            <a:chExt cx="6291" cy="1812"/>
          </a:xfrm>
        </p:grpSpPr>
        <p:sp>
          <p:nvSpPr>
            <p:cNvPr id="9" name="文本框 8"/>
            <p:cNvSpPr txBox="1"/>
            <p:nvPr/>
          </p:nvSpPr>
          <p:spPr>
            <a:xfrm>
              <a:off x="4034" y="7050"/>
              <a:ext cx="6291" cy="896"/>
            </a:xfrm>
            <a:prstGeom prst="ellipse">
              <a:avLst/>
            </a:prstGeom>
            <a:gradFill flip="none" rotWithShape="0">
              <a:gsLst>
                <a:gs pos="93878">
                  <a:srgbClr val="FFE985"/>
                </a:gs>
                <a:gs pos="0">
                  <a:srgbClr val="CE3B37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lstStyle/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endParaRPr kumimoji="1" lang="zh-CN" altLang="en-US" sz="2000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  <a:sym typeface="+mn-ea"/>
              </a:endParaRPr>
            </a:p>
          </p:txBody>
        </p:sp>
        <p:pic>
          <p:nvPicPr>
            <p:cNvPr id="2" name="Picture 6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8" y="6531"/>
              <a:ext cx="3038" cy="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1783715" y="3432810"/>
            <a:ext cx="8585835" cy="427990"/>
            <a:chOff x="1125" y="5406"/>
            <a:chExt cx="12375" cy="674"/>
          </a:xfrm>
        </p:grpSpPr>
        <p:sp>
          <p:nvSpPr>
            <p:cNvPr id="3" name="矩形 2"/>
            <p:cNvSpPr/>
            <p:nvPr/>
          </p:nvSpPr>
          <p:spPr>
            <a:xfrm>
              <a:off x="1125" y="5406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712" y="5406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{2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642870" y="1189990"/>
            <a:ext cx="7202805" cy="1825625"/>
            <a:chOff x="1762" y="1874"/>
            <a:chExt cx="11343" cy="2875"/>
          </a:xfrm>
        </p:grpSpPr>
        <p:sp>
          <p:nvSpPr>
            <p:cNvPr id="49" name="椭圆 48"/>
            <p:cNvSpPr/>
            <p:nvPr/>
          </p:nvSpPr>
          <p:spPr bwMode="gray">
            <a:xfrm>
              <a:off x="7989" y="3702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rot="0">
              <a:off x="6617" y="1874"/>
              <a:ext cx="976" cy="1132"/>
              <a:chOff x="7574" y="4232"/>
              <a:chExt cx="976" cy="1132"/>
            </a:xfrm>
          </p:grpSpPr>
          <p:sp>
            <p:nvSpPr>
              <p:cNvPr id="66" name="椭圆 65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0">
              <a:off x="7931" y="1880"/>
              <a:ext cx="976" cy="1132"/>
              <a:chOff x="8888" y="4238"/>
              <a:chExt cx="976" cy="1132"/>
            </a:xfrm>
          </p:grpSpPr>
          <p:sp>
            <p:nvSpPr>
              <p:cNvPr id="70" name="椭圆 6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 rot="0">
              <a:off x="9317" y="1880"/>
              <a:ext cx="976" cy="1132"/>
              <a:chOff x="10274" y="4238"/>
              <a:chExt cx="976" cy="1132"/>
            </a:xfrm>
          </p:grpSpPr>
          <p:sp>
            <p:nvSpPr>
              <p:cNvPr id="73" name="椭圆 72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 rot="0">
              <a:off x="10779" y="1874"/>
              <a:ext cx="977" cy="1132"/>
              <a:chOff x="11736" y="4232"/>
              <a:chExt cx="977" cy="1132"/>
            </a:xfrm>
          </p:grpSpPr>
          <p:sp>
            <p:nvSpPr>
              <p:cNvPr id="76" name="椭圆 75"/>
              <p:cNvSpPr/>
              <p:nvPr/>
            </p:nvSpPr>
            <p:spPr bwMode="gray">
              <a:xfrm>
                <a:off x="1173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>
                <a:off x="1198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0">
              <a:off x="12129" y="1874"/>
              <a:ext cx="977" cy="1132"/>
              <a:chOff x="13086" y="4232"/>
              <a:chExt cx="977" cy="1132"/>
            </a:xfrm>
          </p:grpSpPr>
          <p:sp>
            <p:nvSpPr>
              <p:cNvPr id="79" name="椭圆 78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81" name="直接箭头连接符 80"/>
            <p:cNvCxnSpPr/>
            <p:nvPr/>
          </p:nvCxnSpPr>
          <p:spPr>
            <a:xfrm rot="5400000" flipH="1" flipV="1">
              <a:off x="8054" y="3401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 bwMode="gray">
            <a:xfrm>
              <a:off x="3962" y="3952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07" name="直接箭头连接符 106"/>
            <p:cNvCxnSpPr>
              <a:stCxn id="82" idx="0"/>
            </p:cNvCxnSpPr>
            <p:nvPr/>
          </p:nvCxnSpPr>
          <p:spPr>
            <a:xfrm rot="5400000" flipH="1" flipV="1">
              <a:off x="4029" y="3678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组合 110"/>
            <p:cNvGrpSpPr/>
            <p:nvPr/>
          </p:nvGrpSpPr>
          <p:grpSpPr>
            <a:xfrm rot="0">
              <a:off x="3962" y="2101"/>
              <a:ext cx="977" cy="1132"/>
              <a:chOff x="4725" y="4238"/>
              <a:chExt cx="977" cy="1132"/>
            </a:xfrm>
          </p:grpSpPr>
          <p:sp>
            <p:nvSpPr>
              <p:cNvPr id="112" name="椭圆 111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14" name="椭圆 113"/>
            <p:cNvSpPr/>
            <p:nvPr/>
          </p:nvSpPr>
          <p:spPr bwMode="gray">
            <a:xfrm>
              <a:off x="1762" y="3961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15" name="直接箭头连接符 114"/>
            <p:cNvCxnSpPr>
              <a:stCxn id="114" idx="0"/>
            </p:cNvCxnSpPr>
            <p:nvPr/>
          </p:nvCxnSpPr>
          <p:spPr>
            <a:xfrm rot="5400000" flipH="1" flipV="1">
              <a:off x="1828" y="3689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/>
            <p:cNvGrpSpPr/>
            <p:nvPr/>
          </p:nvGrpSpPr>
          <p:grpSpPr>
            <a:xfrm rot="0">
              <a:off x="1774" y="1996"/>
              <a:ext cx="976" cy="1132"/>
              <a:chOff x="8888" y="4238"/>
              <a:chExt cx="976" cy="1132"/>
            </a:xfrm>
          </p:grpSpPr>
          <p:sp>
            <p:nvSpPr>
              <p:cNvPr id="120" name="椭圆 119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2466340" y="3997325"/>
            <a:ext cx="7203440" cy="1974850"/>
            <a:chOff x="1484" y="6295"/>
            <a:chExt cx="11344" cy="3110"/>
          </a:xfrm>
        </p:grpSpPr>
        <p:sp>
          <p:nvSpPr>
            <p:cNvPr id="55" name="椭圆 54"/>
            <p:cNvSpPr/>
            <p:nvPr/>
          </p:nvSpPr>
          <p:spPr bwMode="gray">
            <a:xfrm>
              <a:off x="7711" y="835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 rot="0">
              <a:off x="6339" y="6530"/>
              <a:ext cx="976" cy="1132"/>
              <a:chOff x="7574" y="4232"/>
              <a:chExt cx="976" cy="1132"/>
            </a:xfrm>
          </p:grpSpPr>
          <p:sp>
            <p:nvSpPr>
              <p:cNvPr id="64" name="椭圆 63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 rot="0">
              <a:off x="7653" y="6536"/>
              <a:ext cx="976" cy="1132"/>
              <a:chOff x="8888" y="4238"/>
              <a:chExt cx="976" cy="1132"/>
            </a:xfrm>
          </p:grpSpPr>
          <p:sp>
            <p:nvSpPr>
              <p:cNvPr id="83" name="椭圆 8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4" name="任意多边形 83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rot="0">
              <a:off x="11851" y="6530"/>
              <a:ext cx="977" cy="1132"/>
              <a:chOff x="13086" y="4232"/>
              <a:chExt cx="977" cy="1132"/>
            </a:xfrm>
          </p:grpSpPr>
          <p:sp>
            <p:nvSpPr>
              <p:cNvPr id="86" name="椭圆 85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88" name="直接箭头连接符 87"/>
            <p:cNvCxnSpPr/>
            <p:nvPr/>
          </p:nvCxnSpPr>
          <p:spPr>
            <a:xfrm rot="5400000" flipH="1" flipV="1">
              <a:off x="7776" y="8057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 bwMode="gray">
            <a:xfrm>
              <a:off x="3684" y="860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0" name="直接箭头连接符 89"/>
            <p:cNvCxnSpPr>
              <a:stCxn id="89" idx="0"/>
            </p:cNvCxnSpPr>
            <p:nvPr/>
          </p:nvCxnSpPr>
          <p:spPr>
            <a:xfrm rot="5400000" flipH="1" flipV="1">
              <a:off x="3751" y="8334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/>
            <p:cNvGrpSpPr/>
            <p:nvPr/>
          </p:nvGrpSpPr>
          <p:grpSpPr>
            <a:xfrm rot="0">
              <a:off x="3684" y="6757"/>
              <a:ext cx="977" cy="1132"/>
              <a:chOff x="4725" y="4238"/>
              <a:chExt cx="977" cy="1132"/>
            </a:xfrm>
          </p:grpSpPr>
          <p:sp>
            <p:nvSpPr>
              <p:cNvPr id="92" name="椭圆 91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4" name="椭圆 93"/>
            <p:cNvSpPr/>
            <p:nvPr/>
          </p:nvSpPr>
          <p:spPr bwMode="gray">
            <a:xfrm>
              <a:off x="1484" y="861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5" name="直接箭头连接符 94"/>
            <p:cNvCxnSpPr>
              <a:stCxn id="94" idx="0"/>
            </p:cNvCxnSpPr>
            <p:nvPr/>
          </p:nvCxnSpPr>
          <p:spPr>
            <a:xfrm rot="5400000" flipH="1" flipV="1">
              <a:off x="1551" y="8343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 rot="0">
              <a:off x="1496" y="6652"/>
              <a:ext cx="976" cy="1132"/>
              <a:chOff x="8888" y="4238"/>
              <a:chExt cx="976" cy="1132"/>
            </a:xfrm>
          </p:grpSpPr>
          <p:sp>
            <p:nvSpPr>
              <p:cNvPr id="97" name="椭圆 96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9" name="矩形 98"/>
            <p:cNvSpPr/>
            <p:nvPr/>
          </p:nvSpPr>
          <p:spPr>
            <a:xfrm>
              <a:off x="9687" y="6295"/>
              <a:ext cx="1350" cy="3049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00" name="椭圆 99"/>
            <p:cNvSpPr/>
            <p:nvPr/>
          </p:nvSpPr>
          <p:spPr bwMode="gray">
            <a:xfrm>
              <a:off x="9982" y="8372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8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01" name="直接箭头连接符 100"/>
            <p:cNvCxnSpPr>
              <a:stCxn id="100" idx="0"/>
            </p:cNvCxnSpPr>
            <p:nvPr/>
          </p:nvCxnSpPr>
          <p:spPr>
            <a:xfrm rot="5400000" flipH="1" flipV="1">
              <a:off x="10048" y="8100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/>
            <p:cNvGrpSpPr/>
            <p:nvPr/>
          </p:nvGrpSpPr>
          <p:grpSpPr>
            <a:xfrm rot="0">
              <a:off x="10024" y="6413"/>
              <a:ext cx="976" cy="1132"/>
              <a:chOff x="8888" y="4238"/>
              <a:chExt cx="976" cy="1132"/>
            </a:xfrm>
          </p:grpSpPr>
          <p:sp>
            <p:nvSpPr>
              <p:cNvPr id="103" name="椭圆 10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6"/>
          <p:cNvGrpSpPr/>
          <p:nvPr/>
        </p:nvGrpSpPr>
        <p:grpSpPr>
          <a:xfrm>
            <a:off x="3524866" y="4210183"/>
            <a:ext cx="1397306" cy="2434478"/>
            <a:chOff x="1928794" y="3155059"/>
            <a:chExt cx="1397306" cy="2434478"/>
          </a:xfrm>
        </p:grpSpPr>
        <p:sp>
          <p:nvSpPr>
            <p:cNvPr id="33" name="椭圆 32"/>
            <p:cNvSpPr/>
            <p:nvPr/>
          </p:nvSpPr>
          <p:spPr bwMode="gray">
            <a:xfrm>
              <a:off x="2897472" y="5089471"/>
              <a:ext cx="428628" cy="50006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34" name="椭圆 33"/>
            <p:cNvSpPr/>
            <p:nvPr/>
          </p:nvSpPr>
          <p:spPr bwMode="gray">
            <a:xfrm>
              <a:off x="1928794" y="4218755"/>
              <a:ext cx="428628" cy="50006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5" name="椭圆 34"/>
            <p:cNvSpPr/>
            <p:nvPr/>
          </p:nvSpPr>
          <p:spPr bwMode="gray">
            <a:xfrm>
              <a:off x="2895066" y="4236152"/>
              <a:ext cx="428628" cy="50006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7" name="组合 35"/>
            <p:cNvGrpSpPr/>
            <p:nvPr/>
          </p:nvGrpSpPr>
          <p:grpSpPr>
            <a:xfrm>
              <a:off x="2362234" y="3155059"/>
              <a:ext cx="620296" cy="718317"/>
              <a:chOff x="428596" y="1500174"/>
              <a:chExt cx="620296" cy="718317"/>
            </a:xfrm>
          </p:grpSpPr>
          <p:sp>
            <p:nvSpPr>
              <p:cNvPr id="37" name="椭圆 36"/>
              <p:cNvSpPr/>
              <p:nvPr/>
            </p:nvSpPr>
            <p:spPr bwMode="gray">
              <a:xfrm>
                <a:off x="428596" y="1718425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583809" y="1500174"/>
                <a:ext cx="465083" cy="394138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39" name="直接箭头连接符 38"/>
            <p:cNvCxnSpPr>
              <a:stCxn id="34" idx="0"/>
              <a:endCxn id="37" idx="3"/>
            </p:cNvCxnSpPr>
            <p:nvPr/>
          </p:nvCxnSpPr>
          <p:spPr>
            <a:xfrm rot="5400000" flipH="1" flipV="1">
              <a:off x="2074750" y="3868501"/>
              <a:ext cx="418612" cy="28189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3" idx="0"/>
            </p:cNvCxnSpPr>
            <p:nvPr/>
          </p:nvCxnSpPr>
          <p:spPr>
            <a:xfrm rot="16200000" flipV="1">
              <a:off x="2933957" y="4911642"/>
              <a:ext cx="353253" cy="240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5" idx="1"/>
              <a:endCxn id="37" idx="5"/>
            </p:cNvCxnSpPr>
            <p:nvPr/>
          </p:nvCxnSpPr>
          <p:spPr>
            <a:xfrm rot="16200000" flipV="1">
              <a:off x="2588343" y="3939891"/>
              <a:ext cx="509242" cy="22974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箭头连接符 48"/>
          <p:cNvCxnSpPr/>
          <p:nvPr/>
        </p:nvCxnSpPr>
        <p:spPr>
          <a:xfrm rot="16200000" flipH="1">
            <a:off x="3202761" y="4609946"/>
            <a:ext cx="571504" cy="500066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1741805" y="2699385"/>
            <a:ext cx="8747760" cy="427990"/>
            <a:chOff x="1012" y="4251"/>
            <a:chExt cx="12376" cy="674"/>
          </a:xfrm>
        </p:grpSpPr>
        <p:sp>
          <p:nvSpPr>
            <p:cNvPr id="3" name="矩形 2"/>
            <p:cNvSpPr/>
            <p:nvPr/>
          </p:nvSpPr>
          <p:spPr>
            <a:xfrm>
              <a:off x="1012" y="4251"/>
              <a:ext cx="2363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600" y="4251"/>
              <a:ext cx="9788" cy="675"/>
            </a:xfrm>
            <a:prstGeom prst="rect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{5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{6}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{8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9}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{10}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880870" y="3216910"/>
            <a:ext cx="1285875" cy="3538220"/>
            <a:chOff x="562" y="5066"/>
            <a:chExt cx="2025" cy="5572"/>
          </a:xfrm>
        </p:grpSpPr>
        <p:sp>
          <p:nvSpPr>
            <p:cNvPr id="76" name="椭圆 75"/>
            <p:cNvSpPr/>
            <p:nvPr/>
          </p:nvSpPr>
          <p:spPr>
            <a:xfrm>
              <a:off x="562" y="5066"/>
              <a:ext cx="2025" cy="5572"/>
            </a:xfrm>
            <a:prstGeom prst="ellipse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椭圆 4"/>
            <p:cNvSpPr/>
            <p:nvPr/>
          </p:nvSpPr>
          <p:spPr bwMode="gray">
            <a:xfrm>
              <a:off x="1241" y="9645"/>
              <a:ext cx="675" cy="7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6" name="椭圆 5"/>
            <p:cNvSpPr/>
            <p:nvPr/>
          </p:nvSpPr>
          <p:spPr bwMode="gray">
            <a:xfrm>
              <a:off x="1245" y="6951"/>
              <a:ext cx="675" cy="7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椭圆 7"/>
            <p:cNvSpPr/>
            <p:nvPr/>
          </p:nvSpPr>
          <p:spPr bwMode="gray">
            <a:xfrm>
              <a:off x="1237" y="8301"/>
              <a:ext cx="675" cy="78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36" name="组合 9"/>
            <p:cNvGrpSpPr/>
            <p:nvPr/>
          </p:nvGrpSpPr>
          <p:grpSpPr>
            <a:xfrm rot="0">
              <a:off x="1245" y="5276"/>
              <a:ext cx="976" cy="1131"/>
              <a:chOff x="428596" y="1500174"/>
              <a:chExt cx="620296" cy="718317"/>
            </a:xfrm>
          </p:grpSpPr>
          <p:sp>
            <p:nvSpPr>
              <p:cNvPr id="11" name="椭圆 10"/>
              <p:cNvSpPr/>
              <p:nvPr/>
            </p:nvSpPr>
            <p:spPr bwMode="gray">
              <a:xfrm>
                <a:off x="428596" y="1718425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583809" y="1500174"/>
                <a:ext cx="465083" cy="394138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27" name="直接箭头连接符 26"/>
            <p:cNvCxnSpPr>
              <a:stCxn id="6" idx="0"/>
            </p:cNvCxnSpPr>
            <p:nvPr/>
          </p:nvCxnSpPr>
          <p:spPr>
            <a:xfrm rot="5400000" flipH="1" flipV="1">
              <a:off x="1310" y="6679"/>
              <a:ext cx="544" cy="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5" idx="0"/>
            </p:cNvCxnSpPr>
            <p:nvPr/>
          </p:nvCxnSpPr>
          <p:spPr>
            <a:xfrm rot="16200000" flipV="1">
              <a:off x="1298" y="9365"/>
              <a:ext cx="556" cy="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8" idx="0"/>
              <a:endCxn id="6" idx="4"/>
            </p:cNvCxnSpPr>
            <p:nvPr/>
          </p:nvCxnSpPr>
          <p:spPr>
            <a:xfrm rot="5400000" flipH="1" flipV="1">
              <a:off x="1297" y="8016"/>
              <a:ext cx="562" cy="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 rot="2733480">
            <a:off x="3146879" y="4286814"/>
            <a:ext cx="7905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改为</a:t>
            </a:r>
            <a:endParaRPr lang="zh-CN" altLang="en-US" sz="18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2386965" y="905510"/>
            <a:ext cx="7202805" cy="1756410"/>
            <a:chOff x="1359" y="1426"/>
            <a:chExt cx="11343" cy="2766"/>
          </a:xfrm>
        </p:grpSpPr>
        <p:sp>
          <p:nvSpPr>
            <p:cNvPr id="55" name="椭圆 54"/>
            <p:cNvSpPr/>
            <p:nvPr/>
          </p:nvSpPr>
          <p:spPr bwMode="gray">
            <a:xfrm>
              <a:off x="7586" y="3371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6214" y="1543"/>
              <a:ext cx="976" cy="1132"/>
              <a:chOff x="7574" y="4232"/>
              <a:chExt cx="976" cy="1132"/>
            </a:xfrm>
          </p:grpSpPr>
          <p:sp>
            <p:nvSpPr>
              <p:cNvPr id="52" name="椭圆 51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7528" y="1549"/>
              <a:ext cx="976" cy="1132"/>
              <a:chOff x="8888" y="4238"/>
              <a:chExt cx="976" cy="1132"/>
            </a:xfrm>
          </p:grpSpPr>
          <p:sp>
            <p:nvSpPr>
              <p:cNvPr id="83" name="椭圆 8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4" name="任意多边形 83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rot="0">
              <a:off x="11726" y="1543"/>
              <a:ext cx="977" cy="1132"/>
              <a:chOff x="13086" y="4232"/>
              <a:chExt cx="977" cy="1132"/>
            </a:xfrm>
          </p:grpSpPr>
          <p:sp>
            <p:nvSpPr>
              <p:cNvPr id="86" name="椭圆 85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88" name="直接箭头连接符 87"/>
            <p:cNvCxnSpPr/>
            <p:nvPr/>
          </p:nvCxnSpPr>
          <p:spPr>
            <a:xfrm rot="5400000" flipH="1" flipV="1">
              <a:off x="7651" y="3070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 bwMode="gray">
            <a:xfrm>
              <a:off x="3559" y="339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0" name="直接箭头连接符 89"/>
            <p:cNvCxnSpPr>
              <a:stCxn id="89" idx="0"/>
            </p:cNvCxnSpPr>
            <p:nvPr/>
          </p:nvCxnSpPr>
          <p:spPr>
            <a:xfrm rot="5400000" flipH="1" flipV="1">
              <a:off x="3626" y="3121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/>
            <p:cNvGrpSpPr/>
            <p:nvPr/>
          </p:nvGrpSpPr>
          <p:grpSpPr>
            <a:xfrm rot="0">
              <a:off x="3559" y="1544"/>
              <a:ext cx="977" cy="1132"/>
              <a:chOff x="4725" y="4238"/>
              <a:chExt cx="977" cy="1132"/>
            </a:xfrm>
          </p:grpSpPr>
          <p:sp>
            <p:nvSpPr>
              <p:cNvPr id="92" name="椭圆 91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4" name="椭圆 93"/>
            <p:cNvSpPr/>
            <p:nvPr/>
          </p:nvSpPr>
          <p:spPr bwMode="gray">
            <a:xfrm>
              <a:off x="1359" y="3404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5" name="直接箭头连接符 94"/>
            <p:cNvCxnSpPr>
              <a:stCxn id="94" idx="0"/>
            </p:cNvCxnSpPr>
            <p:nvPr/>
          </p:nvCxnSpPr>
          <p:spPr>
            <a:xfrm rot="5400000" flipH="1" flipV="1">
              <a:off x="1426" y="3130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 rot="0">
              <a:off x="1371" y="1439"/>
              <a:ext cx="976" cy="1132"/>
              <a:chOff x="8888" y="4238"/>
              <a:chExt cx="976" cy="1132"/>
            </a:xfrm>
          </p:grpSpPr>
          <p:sp>
            <p:nvSpPr>
              <p:cNvPr id="97" name="椭圆 96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0" name="椭圆 99"/>
            <p:cNvSpPr/>
            <p:nvPr/>
          </p:nvSpPr>
          <p:spPr bwMode="gray">
            <a:xfrm>
              <a:off x="9857" y="338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8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01" name="直接箭头连接符 100"/>
            <p:cNvCxnSpPr>
              <a:stCxn id="100" idx="0"/>
            </p:cNvCxnSpPr>
            <p:nvPr/>
          </p:nvCxnSpPr>
          <p:spPr>
            <a:xfrm rot="5400000" flipH="1" flipV="1">
              <a:off x="9923" y="3113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/>
            <p:cNvGrpSpPr/>
            <p:nvPr/>
          </p:nvGrpSpPr>
          <p:grpSpPr>
            <a:xfrm rot="0">
              <a:off x="9899" y="1426"/>
              <a:ext cx="976" cy="1132"/>
              <a:chOff x="8888" y="4238"/>
              <a:chExt cx="976" cy="1132"/>
            </a:xfrm>
          </p:grpSpPr>
          <p:sp>
            <p:nvSpPr>
              <p:cNvPr id="103" name="椭圆 10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17" name="组合 116"/>
          <p:cNvGrpSpPr/>
          <p:nvPr/>
        </p:nvGrpSpPr>
        <p:grpSpPr>
          <a:xfrm>
            <a:off x="5621655" y="3616960"/>
            <a:ext cx="4119880" cy="1744345"/>
            <a:chOff x="6453" y="5696"/>
            <a:chExt cx="6488" cy="2747"/>
          </a:xfrm>
        </p:grpSpPr>
        <p:sp>
          <p:nvSpPr>
            <p:cNvPr id="66" name="椭圆 65"/>
            <p:cNvSpPr/>
            <p:nvPr/>
          </p:nvSpPr>
          <p:spPr bwMode="gray">
            <a:xfrm>
              <a:off x="7825" y="7641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 rot="0">
              <a:off x="6453" y="5813"/>
              <a:ext cx="976" cy="1132"/>
              <a:chOff x="7574" y="4232"/>
              <a:chExt cx="976" cy="1132"/>
            </a:xfrm>
          </p:grpSpPr>
          <p:sp>
            <p:nvSpPr>
              <p:cNvPr id="77" name="椭圆 76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 rot="0">
              <a:off x="7767" y="5819"/>
              <a:ext cx="976" cy="1132"/>
              <a:chOff x="8888" y="4238"/>
              <a:chExt cx="976" cy="1132"/>
            </a:xfrm>
          </p:grpSpPr>
          <p:sp>
            <p:nvSpPr>
              <p:cNvPr id="82" name="椭圆 81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0">
              <a:off x="11965" y="5813"/>
              <a:ext cx="977" cy="1132"/>
              <a:chOff x="13086" y="4232"/>
              <a:chExt cx="977" cy="1132"/>
            </a:xfrm>
          </p:grpSpPr>
          <p:sp>
            <p:nvSpPr>
              <p:cNvPr id="107" name="椭圆 106"/>
              <p:cNvSpPr/>
              <p:nvPr/>
            </p:nvSpPr>
            <p:spPr bwMode="gray">
              <a:xfrm>
                <a:off x="13086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10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13331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09" name="直接箭头连接符 108"/>
            <p:cNvCxnSpPr/>
            <p:nvPr/>
          </p:nvCxnSpPr>
          <p:spPr>
            <a:xfrm rot="5400000" flipH="1" flipV="1">
              <a:off x="7890" y="7340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/>
            <p:cNvSpPr/>
            <p:nvPr/>
          </p:nvSpPr>
          <p:spPr bwMode="gray">
            <a:xfrm>
              <a:off x="10096" y="765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8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11" name="直接箭头连接符 110"/>
            <p:cNvCxnSpPr>
              <a:stCxn id="110" idx="0"/>
            </p:cNvCxnSpPr>
            <p:nvPr/>
          </p:nvCxnSpPr>
          <p:spPr>
            <a:xfrm rot="5400000" flipH="1" flipV="1">
              <a:off x="10163" y="7381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组合 111"/>
            <p:cNvGrpSpPr/>
            <p:nvPr/>
          </p:nvGrpSpPr>
          <p:grpSpPr>
            <a:xfrm rot="0">
              <a:off x="10138" y="5696"/>
              <a:ext cx="976" cy="1132"/>
              <a:chOff x="8888" y="4238"/>
              <a:chExt cx="976" cy="1132"/>
            </a:xfrm>
          </p:grpSpPr>
          <p:sp>
            <p:nvSpPr>
              <p:cNvPr id="113" name="椭圆 11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9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4"/>
          <p:cNvSpPr txBox="1">
            <a:spLocks noChangeArrowheads="1"/>
          </p:cNvSpPr>
          <p:nvPr/>
        </p:nvSpPr>
        <p:spPr bwMode="auto">
          <a:xfrm>
            <a:off x="1172845" y="2291080"/>
            <a:ext cx="9604375" cy="169735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144000" bIns="144000">
            <a:spAutoFit/>
          </a:bodyPr>
          <a:lstStyle/>
          <a:p>
            <a:pPr marL="457200" indent="-457200" algn="l">
              <a:lnSpc>
                <a:spcPts val="2600"/>
              </a:lnSpc>
              <a:spcBef>
                <a:spcPts val="600"/>
              </a:spcBef>
              <a:buClr>
                <a:srgbClr val="F79646"/>
              </a:buClr>
              <a:buFont typeface="Wingdings" panose="05000000000000000000" charset="0"/>
              <a:buChar char="l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A和B的高度相同时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，a作为b的孩子或者b作为a的孩子均可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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合并树高度=</a:t>
            </a:r>
            <a:r>
              <a:rPr lang="zh-CN" altLang="en-US" sz="2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hA+1=hB+1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2600"/>
              </a:lnSpc>
              <a:spcBef>
                <a:spcPts val="600"/>
              </a:spcBef>
              <a:buClr>
                <a:srgbClr val="F79646"/>
              </a:buClr>
              <a:buFont typeface="Wingdings" panose="05000000000000000000" charset="0"/>
              <a:buChar char="l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A和B的高度不相同时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，将较低的根作为较高根的孩子 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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 合并树高度=</a:t>
            </a:r>
            <a:r>
              <a:rPr lang="zh-CN" altLang="en-US" sz="2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max(hA,hB)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345" y="1288415"/>
            <a:ext cx="9794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如何保证A（根为a）和B（根为b）合并的树高度较低呢？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992120" y="3789045"/>
            <a:ext cx="5292725" cy="2434590"/>
            <a:chOff x="2312" y="5967"/>
            <a:chExt cx="8335" cy="3834"/>
          </a:xfrm>
        </p:grpSpPr>
        <p:sp>
          <p:nvSpPr>
            <p:cNvPr id="89" name="椭圆 88"/>
            <p:cNvSpPr/>
            <p:nvPr/>
          </p:nvSpPr>
          <p:spPr bwMode="gray">
            <a:xfrm>
              <a:off x="4512" y="846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0" name="直接箭头连接符 89"/>
            <p:cNvCxnSpPr>
              <a:stCxn id="89" idx="0"/>
            </p:cNvCxnSpPr>
            <p:nvPr/>
          </p:nvCxnSpPr>
          <p:spPr>
            <a:xfrm rot="5400000" flipH="1" flipV="1">
              <a:off x="4579" y="8193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组合 90"/>
            <p:cNvGrpSpPr/>
            <p:nvPr/>
          </p:nvGrpSpPr>
          <p:grpSpPr>
            <a:xfrm rot="0">
              <a:off x="4512" y="6616"/>
              <a:ext cx="977" cy="1132"/>
              <a:chOff x="4725" y="4238"/>
              <a:chExt cx="977" cy="1132"/>
            </a:xfrm>
          </p:grpSpPr>
          <p:sp>
            <p:nvSpPr>
              <p:cNvPr id="92" name="椭圆 91"/>
              <p:cNvSpPr/>
              <p:nvPr/>
            </p:nvSpPr>
            <p:spPr bwMode="gray">
              <a:xfrm>
                <a:off x="4725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970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4" name="椭圆 93"/>
            <p:cNvSpPr/>
            <p:nvPr/>
          </p:nvSpPr>
          <p:spPr bwMode="gray">
            <a:xfrm>
              <a:off x="2312" y="8476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5" name="直接箭头连接符 94"/>
            <p:cNvCxnSpPr>
              <a:stCxn id="94" idx="0"/>
            </p:cNvCxnSpPr>
            <p:nvPr/>
          </p:nvCxnSpPr>
          <p:spPr>
            <a:xfrm rot="5400000" flipH="1" flipV="1">
              <a:off x="2379" y="8202"/>
              <a:ext cx="544" cy="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 rot="0">
              <a:off x="2324" y="6511"/>
              <a:ext cx="976" cy="1132"/>
              <a:chOff x="8888" y="4238"/>
              <a:chExt cx="976" cy="1132"/>
            </a:xfrm>
          </p:grpSpPr>
          <p:sp>
            <p:nvSpPr>
              <p:cNvPr id="97" name="椭圆 96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3" name="右箭头 32"/>
            <p:cNvSpPr/>
            <p:nvPr/>
          </p:nvSpPr>
          <p:spPr>
            <a:xfrm>
              <a:off x="6293" y="7594"/>
              <a:ext cx="900" cy="338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6" name="组合 46"/>
            <p:cNvGrpSpPr/>
            <p:nvPr/>
          </p:nvGrpSpPr>
          <p:grpSpPr>
            <a:xfrm>
              <a:off x="8447" y="5967"/>
              <a:ext cx="2200" cy="3834"/>
              <a:chOff x="1928794" y="3155059"/>
              <a:chExt cx="1397306" cy="2434478"/>
            </a:xfrm>
          </p:grpSpPr>
          <p:sp>
            <p:nvSpPr>
              <p:cNvPr id="38" name="椭圆 37"/>
              <p:cNvSpPr/>
              <p:nvPr/>
            </p:nvSpPr>
            <p:spPr bwMode="gray">
              <a:xfrm>
                <a:off x="2897472" y="5089471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gray">
              <a:xfrm>
                <a:off x="1928794" y="4218755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 bwMode="gray">
              <a:xfrm>
                <a:off x="2895066" y="4236152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grpSp>
            <p:nvGrpSpPr>
              <p:cNvPr id="44" name="组合 35"/>
              <p:cNvGrpSpPr/>
              <p:nvPr/>
            </p:nvGrpSpPr>
            <p:grpSpPr>
              <a:xfrm>
                <a:off x="2362234" y="3155059"/>
                <a:ext cx="620296" cy="718317"/>
                <a:chOff x="428596" y="1500174"/>
                <a:chExt cx="620296" cy="718317"/>
              </a:xfrm>
            </p:grpSpPr>
            <p:sp>
              <p:nvSpPr>
                <p:cNvPr id="49" name="椭圆 48"/>
                <p:cNvSpPr/>
                <p:nvPr/>
              </p:nvSpPr>
              <p:spPr bwMode="gray">
                <a:xfrm>
                  <a:off x="428596" y="1718425"/>
                  <a:ext cx="428628" cy="50006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91440" rIns="91440" rtlCol="0" anchor="ctr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4</a:t>
                  </a:r>
                  <a:endPara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50" name="任意多边形 49"/>
                <p:cNvSpPr/>
                <p:nvPr/>
              </p:nvSpPr>
              <p:spPr>
                <a:xfrm>
                  <a:off x="583809" y="1500174"/>
                  <a:ext cx="465083" cy="394138"/>
                </a:xfrm>
                <a:custGeom>
                  <a:avLst/>
                  <a:gdLst>
                    <a:gd name="connsiteX0" fmla="*/ 283780 w 465083"/>
                    <a:gd name="connsiteY0" fmla="*/ 394138 h 394138"/>
                    <a:gd name="connsiteX1" fmla="*/ 457200 w 465083"/>
                    <a:gd name="connsiteY1" fmla="*/ 315310 h 394138"/>
                    <a:gd name="connsiteX2" fmla="*/ 236483 w 465083"/>
                    <a:gd name="connsiteY2" fmla="*/ 47296 h 394138"/>
                    <a:gd name="connsiteX3" fmla="*/ 78828 w 465083"/>
                    <a:gd name="connsiteY3" fmla="*/ 31531 h 394138"/>
                    <a:gd name="connsiteX4" fmla="*/ 0 w 465083"/>
                    <a:gd name="connsiteY4" fmla="*/ 220717 h 394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083" h="394138">
                      <a:moveTo>
                        <a:pt x="283780" y="394138"/>
                      </a:moveTo>
                      <a:cubicBezTo>
                        <a:pt x="374431" y="383627"/>
                        <a:pt x="465083" y="373117"/>
                        <a:pt x="457200" y="315310"/>
                      </a:cubicBezTo>
                      <a:cubicBezTo>
                        <a:pt x="449317" y="257503"/>
                        <a:pt x="299545" y="94592"/>
                        <a:pt x="236483" y="47296"/>
                      </a:cubicBezTo>
                      <a:cubicBezTo>
                        <a:pt x="173421" y="0"/>
                        <a:pt x="118242" y="2628"/>
                        <a:pt x="78828" y="31531"/>
                      </a:cubicBezTo>
                      <a:cubicBezTo>
                        <a:pt x="39414" y="60434"/>
                        <a:pt x="19707" y="140575"/>
                        <a:pt x="0" y="220717"/>
                      </a:cubicBezTo>
                    </a:path>
                  </a:pathLst>
                </a:custGeom>
                <a:ln w="28575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 sz="180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cxnSp>
            <p:nvCxnSpPr>
              <p:cNvPr id="52" name="直接箭头连接符 51"/>
              <p:cNvCxnSpPr>
                <a:stCxn id="39" idx="0"/>
                <a:endCxn id="49" idx="3"/>
              </p:cNvCxnSpPr>
              <p:nvPr/>
            </p:nvCxnSpPr>
            <p:spPr>
              <a:xfrm rot="5400000" flipH="1" flipV="1">
                <a:off x="2074750" y="3868501"/>
                <a:ext cx="418612" cy="28189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38" idx="0"/>
              </p:cNvCxnSpPr>
              <p:nvPr/>
            </p:nvCxnSpPr>
            <p:spPr>
              <a:xfrm rot="16200000" flipV="1">
                <a:off x="2933957" y="4911642"/>
                <a:ext cx="353253" cy="240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42" idx="1"/>
                <a:endCxn id="49" idx="5"/>
              </p:cNvCxnSpPr>
              <p:nvPr/>
            </p:nvCxnSpPr>
            <p:spPr>
              <a:xfrm rot="16200000" flipV="1">
                <a:off x="2588343" y="3939891"/>
                <a:ext cx="509242" cy="229746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787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1645" y="1030605"/>
            <a:ext cx="36944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查找中的路径压缩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402249" y="859134"/>
            <a:ext cx="1257938" cy="1285884"/>
            <a:chOff x="1003205" y="2000240"/>
            <a:chExt cx="1257938" cy="1285884"/>
          </a:xfrm>
        </p:grpSpPr>
        <p:pic>
          <p:nvPicPr>
            <p:cNvPr id="5" name="Picture 29" descr="1"/>
            <p:cNvPicPr>
              <a:picLocks noChangeAspect="1" noChangeArrowheads="1"/>
            </p:cNvPicPr>
            <p:nvPr/>
          </p:nvPicPr>
          <p:blipFill>
            <a:blip r:embed="rId1" cstate="print">
              <a:lum bright="-6000" contrast="24000"/>
            </a:blip>
            <a:srcRect l="42606" t="64474" r="19473"/>
            <a:stretch>
              <a:fillRect/>
            </a:stretch>
          </p:blipFill>
          <p:spPr bwMode="auto">
            <a:xfrm>
              <a:off x="1003205" y="2000240"/>
              <a:ext cx="1257938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31"/>
            <p:cNvSpPr txBox="1">
              <a:spLocks noChangeArrowheads="1"/>
            </p:cNvSpPr>
            <p:nvPr/>
          </p:nvSpPr>
          <p:spPr bwMode="white">
            <a:xfrm>
              <a:off x="1665829" y="2214554"/>
              <a:ext cx="381000" cy="398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4294" name="Rectangle 22"/>
          <p:cNvSpPr>
            <a:spLocks noChangeArrowheads="1"/>
          </p:cNvSpPr>
          <p:nvPr/>
        </p:nvSpPr>
        <p:spPr bwMode="auto">
          <a:xfrm>
            <a:off x="5941060" y="-230187"/>
            <a:ext cx="30988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428240" y="1619885"/>
            <a:ext cx="4978400" cy="2172335"/>
            <a:chOff x="3375" y="2590"/>
            <a:chExt cx="7019" cy="3382"/>
          </a:xfrm>
        </p:grpSpPr>
        <p:sp>
          <p:nvSpPr>
            <p:cNvPr id="54292" name="Oval 20"/>
            <p:cNvSpPr>
              <a:spLocks noChangeArrowheads="1"/>
            </p:cNvSpPr>
            <p:nvPr/>
          </p:nvSpPr>
          <p:spPr bwMode="gray">
            <a:xfrm>
              <a:off x="5079" y="2866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91" name="AutoShape 19"/>
            <p:cNvSpPr>
              <a:spLocks noChangeArrowheads="1"/>
            </p:cNvSpPr>
            <p:nvPr/>
          </p:nvSpPr>
          <p:spPr bwMode="auto">
            <a:xfrm>
              <a:off x="5071" y="3485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90" name="Oval 18"/>
            <p:cNvSpPr>
              <a:spLocks noChangeArrowheads="1"/>
            </p:cNvSpPr>
            <p:nvPr/>
          </p:nvSpPr>
          <p:spPr bwMode="gray">
            <a:xfrm>
              <a:off x="4177" y="3762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9" name="AutoShape 17"/>
            <p:cNvSpPr>
              <a:spLocks noChangeArrowheads="1"/>
            </p:cNvSpPr>
            <p:nvPr/>
          </p:nvSpPr>
          <p:spPr bwMode="auto">
            <a:xfrm>
              <a:off x="4169" y="4380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8" name="Oval 16"/>
            <p:cNvSpPr>
              <a:spLocks noChangeArrowheads="1"/>
            </p:cNvSpPr>
            <p:nvPr/>
          </p:nvSpPr>
          <p:spPr bwMode="gray">
            <a:xfrm>
              <a:off x="3384" y="4596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7" name="AutoShape 15"/>
            <p:cNvSpPr>
              <a:spLocks noChangeArrowheads="1"/>
            </p:cNvSpPr>
            <p:nvPr/>
          </p:nvSpPr>
          <p:spPr bwMode="auto">
            <a:xfrm>
              <a:off x="3375" y="5214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6" name="AutoShape 14"/>
            <p:cNvSpPr>
              <a:spLocks noChangeShapeType="1"/>
            </p:cNvSpPr>
            <p:nvPr/>
          </p:nvSpPr>
          <p:spPr bwMode="auto">
            <a:xfrm flipH="1">
              <a:off x="4627" y="3382"/>
              <a:ext cx="529" cy="469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5" name="AutoShape 13"/>
            <p:cNvSpPr>
              <a:spLocks noChangeShapeType="1"/>
            </p:cNvSpPr>
            <p:nvPr/>
          </p:nvSpPr>
          <p:spPr bwMode="auto">
            <a:xfrm flipH="1">
              <a:off x="3835" y="4276"/>
              <a:ext cx="420" cy="409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4" name="Oval 12"/>
            <p:cNvSpPr>
              <a:spLocks noChangeArrowheads="1"/>
            </p:cNvSpPr>
            <p:nvPr/>
          </p:nvSpPr>
          <p:spPr bwMode="gray">
            <a:xfrm>
              <a:off x="9541" y="2879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3" name="AutoShape 11"/>
            <p:cNvSpPr>
              <a:spLocks noChangeArrowheads="1"/>
            </p:cNvSpPr>
            <p:nvPr/>
          </p:nvSpPr>
          <p:spPr bwMode="auto">
            <a:xfrm>
              <a:off x="9533" y="3497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2" name="Oval 10"/>
            <p:cNvSpPr>
              <a:spLocks noChangeArrowheads="1"/>
            </p:cNvSpPr>
            <p:nvPr/>
          </p:nvSpPr>
          <p:spPr bwMode="gray">
            <a:xfrm>
              <a:off x="8639" y="3775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1" name="AutoShape 9"/>
            <p:cNvSpPr>
              <a:spLocks noChangeArrowheads="1"/>
            </p:cNvSpPr>
            <p:nvPr/>
          </p:nvSpPr>
          <p:spPr bwMode="auto">
            <a:xfrm>
              <a:off x="8631" y="4393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0" name="Oval 8"/>
            <p:cNvSpPr>
              <a:spLocks noChangeArrowheads="1"/>
            </p:cNvSpPr>
            <p:nvPr/>
          </p:nvSpPr>
          <p:spPr bwMode="gray">
            <a:xfrm>
              <a:off x="7799" y="3787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79" name="AutoShape 7"/>
            <p:cNvSpPr>
              <a:spLocks noChangeArrowheads="1"/>
            </p:cNvSpPr>
            <p:nvPr/>
          </p:nvSpPr>
          <p:spPr bwMode="auto">
            <a:xfrm>
              <a:off x="7791" y="4406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8" name="AutoShape 6"/>
            <p:cNvSpPr>
              <a:spLocks noChangeShapeType="1"/>
            </p:cNvSpPr>
            <p:nvPr/>
          </p:nvSpPr>
          <p:spPr bwMode="auto">
            <a:xfrm flipH="1">
              <a:off x="9089" y="3393"/>
              <a:ext cx="530" cy="471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7" name="AutoShape 5"/>
            <p:cNvSpPr>
              <a:spLocks noChangeShapeType="1"/>
            </p:cNvSpPr>
            <p:nvPr/>
          </p:nvSpPr>
          <p:spPr bwMode="auto">
            <a:xfrm flipH="1">
              <a:off x="8249" y="3180"/>
              <a:ext cx="1292" cy="696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6" name="AutoShape 4"/>
            <p:cNvSpPr>
              <a:spLocks noChangeArrowheads="1"/>
            </p:cNvSpPr>
            <p:nvPr/>
          </p:nvSpPr>
          <p:spPr bwMode="auto">
            <a:xfrm>
              <a:off x="6228" y="4123"/>
              <a:ext cx="727" cy="562"/>
            </a:xfrm>
            <a:prstGeom prst="rightArrow">
              <a:avLst>
                <a:gd name="adj1" fmla="val 50000"/>
                <a:gd name="adj2" fmla="val 32331"/>
              </a:avLst>
            </a:prstGeom>
            <a:ln w="19050"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5" name="Freeform 3"/>
            <p:cNvSpPr/>
            <p:nvPr/>
          </p:nvSpPr>
          <p:spPr bwMode="auto">
            <a:xfrm>
              <a:off x="5334" y="2590"/>
              <a:ext cx="602" cy="840"/>
            </a:xfrm>
            <a:custGeom>
              <a:avLst/>
              <a:gdLst/>
              <a:ahLst/>
              <a:cxnLst>
                <a:cxn ang="0">
                  <a:pos x="160" y="539"/>
                </a:cxn>
                <a:cxn ang="0">
                  <a:pos x="387" y="548"/>
                </a:cxn>
                <a:cxn ang="0">
                  <a:pos x="398" y="251"/>
                </a:cxn>
                <a:cxn ang="0">
                  <a:pos x="279" y="36"/>
                </a:cxn>
                <a:cxn ang="0">
                  <a:pos x="161" y="36"/>
                </a:cxn>
                <a:cxn ang="0">
                  <a:pos x="0" y="174"/>
                </a:cxn>
              </a:cxnLst>
              <a:rect l="0" t="0" r="r" b="b"/>
              <a:pathLst>
                <a:path w="427" h="596">
                  <a:moveTo>
                    <a:pt x="160" y="539"/>
                  </a:moveTo>
                  <a:cubicBezTo>
                    <a:pt x="253" y="567"/>
                    <a:pt x="347" y="596"/>
                    <a:pt x="387" y="548"/>
                  </a:cubicBezTo>
                  <a:cubicBezTo>
                    <a:pt x="427" y="500"/>
                    <a:pt x="416" y="336"/>
                    <a:pt x="398" y="251"/>
                  </a:cubicBezTo>
                  <a:cubicBezTo>
                    <a:pt x="380" y="166"/>
                    <a:pt x="318" y="72"/>
                    <a:pt x="279" y="36"/>
                  </a:cubicBezTo>
                  <a:cubicBezTo>
                    <a:pt x="240" y="0"/>
                    <a:pt x="207" y="13"/>
                    <a:pt x="161" y="36"/>
                  </a:cubicBezTo>
                  <a:cubicBezTo>
                    <a:pt x="115" y="59"/>
                    <a:pt x="34" y="145"/>
                    <a:pt x="0" y="174"/>
                  </a:cubicBezTo>
                </a:path>
              </a:pathLst>
            </a:custGeom>
            <a:noFill/>
            <a:ln w="19050">
              <a:solidFill>
                <a:schemeClr val="accent6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4" name="Freeform 2"/>
            <p:cNvSpPr/>
            <p:nvPr/>
          </p:nvSpPr>
          <p:spPr bwMode="auto">
            <a:xfrm>
              <a:off x="9792" y="2603"/>
              <a:ext cx="602" cy="840"/>
            </a:xfrm>
            <a:custGeom>
              <a:avLst/>
              <a:gdLst/>
              <a:ahLst/>
              <a:cxnLst>
                <a:cxn ang="0">
                  <a:pos x="160" y="539"/>
                </a:cxn>
                <a:cxn ang="0">
                  <a:pos x="387" y="548"/>
                </a:cxn>
                <a:cxn ang="0">
                  <a:pos x="398" y="251"/>
                </a:cxn>
                <a:cxn ang="0">
                  <a:pos x="279" y="36"/>
                </a:cxn>
                <a:cxn ang="0">
                  <a:pos x="161" y="36"/>
                </a:cxn>
                <a:cxn ang="0">
                  <a:pos x="0" y="174"/>
                </a:cxn>
              </a:cxnLst>
              <a:rect l="0" t="0" r="r" b="b"/>
              <a:pathLst>
                <a:path w="427" h="596">
                  <a:moveTo>
                    <a:pt x="160" y="539"/>
                  </a:moveTo>
                  <a:cubicBezTo>
                    <a:pt x="253" y="567"/>
                    <a:pt x="347" y="596"/>
                    <a:pt x="387" y="548"/>
                  </a:cubicBezTo>
                  <a:cubicBezTo>
                    <a:pt x="427" y="500"/>
                    <a:pt x="416" y="336"/>
                    <a:pt x="398" y="251"/>
                  </a:cubicBezTo>
                  <a:cubicBezTo>
                    <a:pt x="380" y="166"/>
                    <a:pt x="318" y="72"/>
                    <a:pt x="279" y="36"/>
                  </a:cubicBezTo>
                  <a:cubicBezTo>
                    <a:pt x="240" y="0"/>
                    <a:pt x="207" y="13"/>
                    <a:pt x="161" y="36"/>
                  </a:cubicBezTo>
                  <a:cubicBezTo>
                    <a:pt x="115" y="59"/>
                    <a:pt x="34" y="145"/>
                    <a:pt x="0" y="174"/>
                  </a:cubicBezTo>
                </a:path>
              </a:pathLst>
            </a:custGeom>
            <a:noFill/>
            <a:ln w="19050">
              <a:solidFill>
                <a:schemeClr val="accent6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331335" y="3950970"/>
            <a:ext cx="6147435" cy="2498725"/>
            <a:chOff x="2730" y="6222"/>
            <a:chExt cx="8886" cy="3935"/>
          </a:xfrm>
        </p:grpSpPr>
        <p:sp>
          <p:nvSpPr>
            <p:cNvPr id="52" name="AutoShape 4"/>
            <p:cNvSpPr>
              <a:spLocks noChangeArrowheads="1"/>
            </p:cNvSpPr>
            <p:nvPr/>
          </p:nvSpPr>
          <p:spPr bwMode="auto">
            <a:xfrm>
              <a:off x="6262" y="7878"/>
              <a:ext cx="727" cy="562"/>
            </a:xfrm>
            <a:prstGeom prst="rightArrow">
              <a:avLst>
                <a:gd name="adj1" fmla="val 50000"/>
                <a:gd name="adj2" fmla="val 32331"/>
              </a:avLst>
            </a:prstGeom>
            <a:ln w="19050"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519" y="7499"/>
              <a:ext cx="756" cy="2003"/>
            </a:xfrm>
            <a:custGeom>
              <a:avLst/>
              <a:gdLst>
                <a:gd name="connsiteX0" fmla="*/ 411982 w 460550"/>
                <a:gd name="connsiteY0" fmla="*/ 1014884 h 1014884"/>
                <a:gd name="connsiteX1" fmla="*/ 452176 w 460550"/>
                <a:gd name="connsiteY1" fmla="*/ 602901 h 1014884"/>
                <a:gd name="connsiteX2" fmla="*/ 361741 w 460550"/>
                <a:gd name="connsiteY2" fmla="*/ 281354 h 1014884"/>
                <a:gd name="connsiteX3" fmla="*/ 0 w 460550"/>
                <a:gd name="connsiteY3" fmla="*/ 0 h 10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50" h="1014884">
                  <a:moveTo>
                    <a:pt x="411982" y="1014884"/>
                  </a:moveTo>
                  <a:cubicBezTo>
                    <a:pt x="436266" y="870020"/>
                    <a:pt x="460550" y="725156"/>
                    <a:pt x="452176" y="602901"/>
                  </a:cubicBezTo>
                  <a:cubicBezTo>
                    <a:pt x="443803" y="480646"/>
                    <a:pt x="437104" y="381837"/>
                    <a:pt x="361741" y="281354"/>
                  </a:cubicBezTo>
                  <a:cubicBezTo>
                    <a:pt x="286378" y="180871"/>
                    <a:pt x="143189" y="90435"/>
                    <a:pt x="0" y="0"/>
                  </a:cubicBezTo>
                </a:path>
              </a:pathLst>
            </a:custGeom>
            <a:ln w="28575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 bwMode="gray">
            <a:xfrm>
              <a:off x="4255" y="9369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椭圆 10"/>
            <p:cNvSpPr/>
            <p:nvPr/>
          </p:nvSpPr>
          <p:spPr bwMode="gray">
            <a:xfrm>
              <a:off x="2730" y="799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2" name="椭圆 41"/>
            <p:cNvSpPr/>
            <p:nvPr/>
          </p:nvSpPr>
          <p:spPr bwMode="gray">
            <a:xfrm>
              <a:off x="4252" y="802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2" name="组合 35"/>
            <p:cNvGrpSpPr/>
            <p:nvPr/>
          </p:nvGrpSpPr>
          <p:grpSpPr>
            <a:xfrm rot="0">
              <a:off x="3413" y="6322"/>
              <a:ext cx="977" cy="1131"/>
              <a:chOff x="428596" y="1500174"/>
              <a:chExt cx="620296" cy="718317"/>
            </a:xfrm>
          </p:grpSpPr>
          <p:sp>
            <p:nvSpPr>
              <p:cNvPr id="49" name="椭圆 48"/>
              <p:cNvSpPr/>
              <p:nvPr/>
            </p:nvSpPr>
            <p:spPr bwMode="gray">
              <a:xfrm>
                <a:off x="428596" y="1718425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583809" y="1500174"/>
                <a:ext cx="465083" cy="394138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13" name="直接箭头连接符 12"/>
            <p:cNvCxnSpPr>
              <a:stCxn id="11" idx="0"/>
              <a:endCxn id="49" idx="3"/>
            </p:cNvCxnSpPr>
            <p:nvPr/>
          </p:nvCxnSpPr>
          <p:spPr>
            <a:xfrm rot="5400000" flipH="1" flipV="1">
              <a:off x="2960" y="7446"/>
              <a:ext cx="659" cy="44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38" idx="0"/>
            </p:cNvCxnSpPr>
            <p:nvPr/>
          </p:nvCxnSpPr>
          <p:spPr>
            <a:xfrm rot="16200000" flipV="1">
              <a:off x="4313" y="9088"/>
              <a:ext cx="556" cy="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42" idx="1"/>
              <a:endCxn id="49" idx="5"/>
            </p:cNvCxnSpPr>
            <p:nvPr/>
          </p:nvCxnSpPr>
          <p:spPr>
            <a:xfrm rot="16200000" flipV="1">
              <a:off x="3769" y="7558"/>
              <a:ext cx="802" cy="36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 bwMode="gray">
            <a:xfrm>
              <a:off x="10942" y="7924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椭圆 16"/>
            <p:cNvSpPr/>
            <p:nvPr/>
          </p:nvSpPr>
          <p:spPr bwMode="gray">
            <a:xfrm>
              <a:off x="8079" y="7897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椭圆 17"/>
            <p:cNvSpPr/>
            <p:nvPr/>
          </p:nvSpPr>
          <p:spPr bwMode="gray">
            <a:xfrm>
              <a:off x="9601" y="7925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9" name="组合 35"/>
            <p:cNvGrpSpPr/>
            <p:nvPr/>
          </p:nvGrpSpPr>
          <p:grpSpPr>
            <a:xfrm rot="0">
              <a:off x="8762" y="6222"/>
              <a:ext cx="977" cy="1131"/>
              <a:chOff x="428596" y="1500174"/>
              <a:chExt cx="620296" cy="718317"/>
            </a:xfrm>
          </p:grpSpPr>
          <p:sp>
            <p:nvSpPr>
              <p:cNvPr id="20" name="椭圆 19"/>
              <p:cNvSpPr/>
              <p:nvPr/>
            </p:nvSpPr>
            <p:spPr bwMode="gray">
              <a:xfrm>
                <a:off x="428596" y="1718425"/>
                <a:ext cx="428628" cy="50006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583809" y="1500174"/>
                <a:ext cx="465083" cy="394138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22" name="直接箭头连接符 21"/>
            <p:cNvCxnSpPr>
              <a:stCxn id="17" idx="0"/>
              <a:endCxn id="20" idx="3"/>
            </p:cNvCxnSpPr>
            <p:nvPr/>
          </p:nvCxnSpPr>
          <p:spPr>
            <a:xfrm rot="5400000" flipH="1" flipV="1">
              <a:off x="8309" y="7346"/>
              <a:ext cx="659" cy="44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6" idx="0"/>
              <a:endCxn id="20" idx="6"/>
            </p:cNvCxnSpPr>
            <p:nvPr/>
          </p:nvCxnSpPr>
          <p:spPr>
            <a:xfrm flipH="1" flipV="1">
              <a:off x="9437" y="6960"/>
              <a:ext cx="1843" cy="96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8" idx="1"/>
              <a:endCxn id="20" idx="5"/>
            </p:cNvCxnSpPr>
            <p:nvPr/>
          </p:nvCxnSpPr>
          <p:spPr>
            <a:xfrm rot="16200000" flipV="1">
              <a:off x="9118" y="7458"/>
              <a:ext cx="802" cy="36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eech-1019788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1605" y="817245"/>
            <a:ext cx="10314305" cy="5955665"/>
          </a:xfrm>
          <a:prstGeom prst="rect">
            <a:avLst/>
          </a:prstGeom>
        </p:spPr>
      </p:pic>
      <p:sp>
        <p:nvSpPr>
          <p:cNvPr id="208898" name="Text Box 4"/>
          <p:cNvSpPr txBox="1">
            <a:spLocks noChangeArrowheads="1"/>
          </p:cNvSpPr>
          <p:nvPr/>
        </p:nvSpPr>
        <p:spPr bwMode="auto">
          <a:xfrm>
            <a:off x="2787015" y="2830195"/>
            <a:ext cx="605155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216000" bIns="180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typedef struct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rank;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结点秩，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大致为树的高度</a:t>
            </a:r>
            <a:endParaRPr lang="zh-CN" altLang="en-US" sz="180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parent;	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结点对应双亲下标</a:t>
            </a:r>
            <a:endParaRPr lang="zh-CN" altLang="en-US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UFSTree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-US" sz="180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并查集树的结点类型</a:t>
            </a:r>
            <a:endParaRPr lang="zh-CN" altLang="en-US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7838" y="1719561"/>
            <a:ext cx="72152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并查集采用顺序方法存储，结点的类型声明如下：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889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4"/>
          <p:cNvSpPr txBox="1">
            <a:spLocks noChangeArrowheads="1"/>
          </p:cNvSpPr>
          <p:nvPr/>
        </p:nvSpPr>
        <p:spPr bwMode="auto">
          <a:xfrm>
            <a:off x="951230" y="1333500"/>
            <a:ext cx="378301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（1）并查集树的初始化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2050" y="2073910"/>
            <a:ext cx="9888855" cy="3267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52000" tIns="216000" bIns="144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Init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(UFSTree S[]，int n)       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初始化并查集树</a:t>
            </a:r>
            <a:endParaRPr lang="zh-CN" altLang="en-US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i;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for (i=1;i&lt;=n;i++)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	S[i].rank=0;		      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秩初始化为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S[i].parent=i;		      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双亲初始化指向自已</a:t>
            </a:r>
            <a:endParaRPr lang="zh-CN" altLang="en-US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2" name="图片 1" descr="fax-1889011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2260" y="836930"/>
            <a:ext cx="3188335" cy="318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/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4"/>
          <p:cNvSpPr txBox="1">
            <a:spLocks noChangeArrowheads="1"/>
          </p:cNvSpPr>
          <p:nvPr/>
        </p:nvSpPr>
        <p:spPr bwMode="auto">
          <a:xfrm>
            <a:off x="986473" y="1337628"/>
            <a:ext cx="7993062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（2）查找一个元素所属的集合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5180" y="2146935"/>
            <a:ext cx="10493375" cy="2888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52000" tIns="216000" bIns="18000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(UFSTree S[]，int x)      	 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所在树中查找根结点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if (x!=S[x].parent)		  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双亲不是自已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S[x].parent=</a:t>
            </a:r>
            <a:r>
              <a:rPr 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</a:t>
            </a: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(S，S[x].parent));    </a:t>
            </a:r>
            <a:r>
              <a:rPr 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路径压缩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else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return S[x].parent;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en-US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87340" y="5147945"/>
            <a:ext cx="1500505" cy="817245"/>
            <a:chOff x="3711" y="8107"/>
            <a:chExt cx="2363" cy="1287"/>
          </a:xfrm>
        </p:grpSpPr>
        <p:sp>
          <p:nvSpPr>
            <p:cNvPr id="6" name="TextBox 5"/>
            <p:cNvSpPr txBox="1"/>
            <p:nvPr/>
          </p:nvSpPr>
          <p:spPr>
            <a:xfrm>
              <a:off x="3711" y="8669"/>
              <a:ext cx="236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递归算法</a:t>
              </a:r>
              <a:endPara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上箭头 6"/>
            <p:cNvSpPr/>
            <p:nvPr/>
          </p:nvSpPr>
          <p:spPr>
            <a:xfrm>
              <a:off x="4725" y="8107"/>
              <a:ext cx="338" cy="45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magnifying-glass-g934a18a98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1557020"/>
            <a:ext cx="1778635" cy="1748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/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0895" y="1784350"/>
            <a:ext cx="10514330" cy="3826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int 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(UFSTree S[],int x)		  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在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en-US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所在子树中查找根结点</a:t>
            </a:r>
            <a:endParaRPr lang="zh-CN" altLang="zh-CN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 int rx=x;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(S[rx].parent!=rx)		  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找到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的根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rx</a:t>
            </a:r>
            <a:endParaRPr lang="zh-CN" altLang="zh-CN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rx=S[rx].parent;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120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int y=x;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while (y!=rx)			  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路径压缩</a:t>
            </a:r>
            <a:endParaRPr lang="zh-CN" altLang="zh-CN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{  int tmp=S[y].parent;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S[y].parent=rx;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   y=tmp;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}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 return rx;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返回根</a:t>
            </a:r>
            <a:endParaRPr lang="zh-CN" altLang="zh-CN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>
              <a:lnSpc>
                <a:spcPts val="2200"/>
              </a:lnSpc>
              <a:spcBef>
                <a:spcPts val="0"/>
              </a:spcBef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9070" y="932180"/>
            <a:ext cx="2469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非递归算法</a:t>
            </a:r>
            <a:endParaRPr lang="zh-CN" altLang="en-US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2164374" y="1432857"/>
            <a:ext cx="214314" cy="28575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764655" y="4077970"/>
            <a:ext cx="4995545" cy="2147570"/>
            <a:chOff x="3375" y="2590"/>
            <a:chExt cx="7019" cy="3382"/>
          </a:xfrm>
        </p:grpSpPr>
        <p:sp>
          <p:nvSpPr>
            <p:cNvPr id="54292" name="Oval 20"/>
            <p:cNvSpPr>
              <a:spLocks noChangeArrowheads="1"/>
            </p:cNvSpPr>
            <p:nvPr/>
          </p:nvSpPr>
          <p:spPr bwMode="gray">
            <a:xfrm>
              <a:off x="5079" y="2866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91" name="AutoShape 19"/>
            <p:cNvSpPr>
              <a:spLocks noChangeArrowheads="1"/>
            </p:cNvSpPr>
            <p:nvPr/>
          </p:nvSpPr>
          <p:spPr bwMode="auto">
            <a:xfrm>
              <a:off x="5071" y="3485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90" name="Oval 18"/>
            <p:cNvSpPr>
              <a:spLocks noChangeArrowheads="1"/>
            </p:cNvSpPr>
            <p:nvPr/>
          </p:nvSpPr>
          <p:spPr bwMode="gray">
            <a:xfrm>
              <a:off x="4177" y="3762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9" name="AutoShape 17"/>
            <p:cNvSpPr>
              <a:spLocks noChangeArrowheads="1"/>
            </p:cNvSpPr>
            <p:nvPr/>
          </p:nvSpPr>
          <p:spPr bwMode="auto">
            <a:xfrm>
              <a:off x="4169" y="4380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8" name="Oval 16"/>
            <p:cNvSpPr>
              <a:spLocks noChangeArrowheads="1"/>
            </p:cNvSpPr>
            <p:nvPr/>
          </p:nvSpPr>
          <p:spPr bwMode="gray">
            <a:xfrm>
              <a:off x="3384" y="4596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7" name="AutoShape 15"/>
            <p:cNvSpPr>
              <a:spLocks noChangeArrowheads="1"/>
            </p:cNvSpPr>
            <p:nvPr/>
          </p:nvSpPr>
          <p:spPr bwMode="auto">
            <a:xfrm>
              <a:off x="3375" y="5214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6" name="AutoShape 14"/>
            <p:cNvSpPr>
              <a:spLocks noChangeShapeType="1"/>
            </p:cNvSpPr>
            <p:nvPr/>
          </p:nvSpPr>
          <p:spPr bwMode="auto">
            <a:xfrm flipH="1">
              <a:off x="4627" y="3382"/>
              <a:ext cx="529" cy="469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sm" len="sm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5" name="AutoShape 13"/>
            <p:cNvSpPr>
              <a:spLocks noChangeShapeType="1"/>
            </p:cNvSpPr>
            <p:nvPr/>
          </p:nvSpPr>
          <p:spPr bwMode="auto">
            <a:xfrm flipH="1">
              <a:off x="3835" y="4276"/>
              <a:ext cx="420" cy="409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sm" len="sm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4" name="Oval 12"/>
            <p:cNvSpPr>
              <a:spLocks noChangeArrowheads="1"/>
            </p:cNvSpPr>
            <p:nvPr/>
          </p:nvSpPr>
          <p:spPr bwMode="gray">
            <a:xfrm>
              <a:off x="9541" y="2879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3" name="AutoShape 11"/>
            <p:cNvSpPr>
              <a:spLocks noChangeArrowheads="1"/>
            </p:cNvSpPr>
            <p:nvPr/>
          </p:nvSpPr>
          <p:spPr bwMode="auto">
            <a:xfrm>
              <a:off x="9533" y="3497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2" name="Oval 10"/>
            <p:cNvSpPr>
              <a:spLocks noChangeArrowheads="1"/>
            </p:cNvSpPr>
            <p:nvPr/>
          </p:nvSpPr>
          <p:spPr bwMode="gray">
            <a:xfrm>
              <a:off x="8639" y="3775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81" name="AutoShape 9"/>
            <p:cNvSpPr>
              <a:spLocks noChangeArrowheads="1"/>
            </p:cNvSpPr>
            <p:nvPr/>
          </p:nvSpPr>
          <p:spPr bwMode="auto">
            <a:xfrm>
              <a:off x="8631" y="4393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80" name="Oval 8"/>
            <p:cNvSpPr>
              <a:spLocks noChangeArrowheads="1"/>
            </p:cNvSpPr>
            <p:nvPr/>
          </p:nvSpPr>
          <p:spPr bwMode="gray">
            <a:xfrm>
              <a:off x="7799" y="3787"/>
              <a:ext cx="527" cy="60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</a:t>
              </a:r>
              <a:endPara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4279" name="AutoShape 7"/>
            <p:cNvSpPr>
              <a:spLocks noChangeArrowheads="1"/>
            </p:cNvSpPr>
            <p:nvPr/>
          </p:nvSpPr>
          <p:spPr bwMode="auto">
            <a:xfrm>
              <a:off x="7791" y="4406"/>
              <a:ext cx="545" cy="759"/>
            </a:xfrm>
            <a:prstGeom prst="triangle">
              <a:avLst>
                <a:gd name="adj" fmla="val 50000"/>
              </a:avLst>
            </a:prstGeom>
            <a:solidFill>
              <a:srgbClr val="FFD979"/>
            </a:solidFill>
            <a:ln>
              <a:noFill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8" name="AutoShape 6"/>
            <p:cNvSpPr>
              <a:spLocks noChangeShapeType="1"/>
            </p:cNvSpPr>
            <p:nvPr/>
          </p:nvSpPr>
          <p:spPr bwMode="auto">
            <a:xfrm flipH="1">
              <a:off x="9089" y="3393"/>
              <a:ext cx="530" cy="471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7" name="AutoShape 5"/>
            <p:cNvSpPr>
              <a:spLocks noChangeShapeType="1"/>
            </p:cNvSpPr>
            <p:nvPr/>
          </p:nvSpPr>
          <p:spPr bwMode="auto">
            <a:xfrm flipH="1">
              <a:off x="8249" y="3180"/>
              <a:ext cx="1292" cy="696"/>
            </a:xfrm>
            <a:prstGeom prst="straightConnector1">
              <a:avLst/>
            </a:prstGeom>
            <a:noFill/>
            <a:ln w="19050">
              <a:solidFill>
                <a:schemeClr val="accent6"/>
              </a:solidFill>
              <a:round/>
              <a:headEnd type="arrow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6" name="AutoShape 4"/>
            <p:cNvSpPr>
              <a:spLocks noChangeArrowheads="1"/>
            </p:cNvSpPr>
            <p:nvPr/>
          </p:nvSpPr>
          <p:spPr bwMode="auto">
            <a:xfrm>
              <a:off x="6228" y="4123"/>
              <a:ext cx="727" cy="562"/>
            </a:xfrm>
            <a:prstGeom prst="rightArrow">
              <a:avLst>
                <a:gd name="adj1" fmla="val 50000"/>
                <a:gd name="adj2" fmla="val 32331"/>
              </a:avLst>
            </a:prstGeom>
            <a:ln w="19050"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5" name="Freeform 3"/>
            <p:cNvSpPr/>
            <p:nvPr/>
          </p:nvSpPr>
          <p:spPr bwMode="auto">
            <a:xfrm>
              <a:off x="5334" y="2590"/>
              <a:ext cx="602" cy="840"/>
            </a:xfrm>
            <a:custGeom>
              <a:avLst/>
              <a:gdLst/>
              <a:ahLst/>
              <a:cxnLst>
                <a:cxn ang="0">
                  <a:pos x="160" y="539"/>
                </a:cxn>
                <a:cxn ang="0">
                  <a:pos x="387" y="548"/>
                </a:cxn>
                <a:cxn ang="0">
                  <a:pos x="398" y="251"/>
                </a:cxn>
                <a:cxn ang="0">
                  <a:pos x="279" y="36"/>
                </a:cxn>
                <a:cxn ang="0">
                  <a:pos x="161" y="36"/>
                </a:cxn>
                <a:cxn ang="0">
                  <a:pos x="0" y="174"/>
                </a:cxn>
              </a:cxnLst>
              <a:rect l="0" t="0" r="r" b="b"/>
              <a:pathLst>
                <a:path w="427" h="596">
                  <a:moveTo>
                    <a:pt x="160" y="539"/>
                  </a:moveTo>
                  <a:cubicBezTo>
                    <a:pt x="253" y="567"/>
                    <a:pt x="347" y="596"/>
                    <a:pt x="387" y="548"/>
                  </a:cubicBezTo>
                  <a:cubicBezTo>
                    <a:pt x="427" y="500"/>
                    <a:pt x="416" y="336"/>
                    <a:pt x="398" y="251"/>
                  </a:cubicBezTo>
                  <a:cubicBezTo>
                    <a:pt x="380" y="166"/>
                    <a:pt x="318" y="72"/>
                    <a:pt x="279" y="36"/>
                  </a:cubicBezTo>
                  <a:cubicBezTo>
                    <a:pt x="240" y="0"/>
                    <a:pt x="207" y="13"/>
                    <a:pt x="161" y="36"/>
                  </a:cubicBezTo>
                  <a:cubicBezTo>
                    <a:pt x="115" y="59"/>
                    <a:pt x="34" y="145"/>
                    <a:pt x="0" y="174"/>
                  </a:cubicBezTo>
                </a:path>
              </a:pathLst>
            </a:custGeom>
            <a:noFill/>
            <a:ln w="19050">
              <a:solidFill>
                <a:schemeClr val="accent6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4274" name="Freeform 2"/>
            <p:cNvSpPr/>
            <p:nvPr/>
          </p:nvSpPr>
          <p:spPr bwMode="auto">
            <a:xfrm>
              <a:off x="9792" y="2603"/>
              <a:ext cx="602" cy="840"/>
            </a:xfrm>
            <a:custGeom>
              <a:avLst/>
              <a:gdLst/>
              <a:ahLst/>
              <a:cxnLst>
                <a:cxn ang="0">
                  <a:pos x="160" y="539"/>
                </a:cxn>
                <a:cxn ang="0">
                  <a:pos x="387" y="548"/>
                </a:cxn>
                <a:cxn ang="0">
                  <a:pos x="398" y="251"/>
                </a:cxn>
                <a:cxn ang="0">
                  <a:pos x="279" y="36"/>
                </a:cxn>
                <a:cxn ang="0">
                  <a:pos x="161" y="36"/>
                </a:cxn>
                <a:cxn ang="0">
                  <a:pos x="0" y="174"/>
                </a:cxn>
              </a:cxnLst>
              <a:rect l="0" t="0" r="r" b="b"/>
              <a:pathLst>
                <a:path w="427" h="596">
                  <a:moveTo>
                    <a:pt x="160" y="539"/>
                  </a:moveTo>
                  <a:cubicBezTo>
                    <a:pt x="253" y="567"/>
                    <a:pt x="347" y="596"/>
                    <a:pt x="387" y="548"/>
                  </a:cubicBezTo>
                  <a:cubicBezTo>
                    <a:pt x="427" y="500"/>
                    <a:pt x="416" y="336"/>
                    <a:pt x="398" y="251"/>
                  </a:cubicBezTo>
                  <a:cubicBezTo>
                    <a:pt x="380" y="166"/>
                    <a:pt x="318" y="72"/>
                    <a:pt x="279" y="36"/>
                  </a:cubicBezTo>
                  <a:cubicBezTo>
                    <a:pt x="240" y="0"/>
                    <a:pt x="207" y="13"/>
                    <a:pt x="161" y="36"/>
                  </a:cubicBezTo>
                  <a:cubicBezTo>
                    <a:pt x="115" y="59"/>
                    <a:pt x="34" y="145"/>
                    <a:pt x="0" y="174"/>
                  </a:cubicBezTo>
                </a:path>
              </a:pathLst>
            </a:custGeom>
            <a:noFill/>
            <a:ln w="19050">
              <a:solidFill>
                <a:schemeClr val="accent6"/>
              </a:solidFill>
              <a:round/>
              <a:tailEnd type="arrow" w="sm" len="sm"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ts val="1600"/>
                </a:lnSpc>
              </a:pPr>
              <a:endParaRPr lang="zh-CN" altLang="en-US" sz="1600" b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20445" y="897890"/>
            <a:ext cx="544830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（3）两个元素各自所属的集合的合并 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9325" y="1502410"/>
            <a:ext cx="10233660" cy="4383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void 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Union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(UFSTree S[],int x,int y)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所属子集树合并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{ 	int rx=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(S,x);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int ry=</a:t>
            </a:r>
            <a:r>
              <a: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Find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(S,y);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if (rx==ry)						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属于同一棵子集树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return;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if (S[rx].rank&gt;S[ry].rank)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结点秩大于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结点秩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S[ry].parent=rx;			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将结点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作为结点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的孩子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else								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结点秩小于等于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结点秩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{	S[rx].parent=ry;			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将结点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rx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作为结点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ry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的孩子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if (S[rx].rank==S[ry].rank)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秩相同时</a:t>
            </a:r>
            <a:endParaRPr lang="zh-CN" altLang="zh-CN" sz="180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		S[ry].rank++;							    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//ry</a:t>
            </a:r>
            <a:r>
              <a:rPr lang="zh-CN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结点的秩增</a:t>
            </a:r>
            <a:r>
              <a:rPr lang="en-US" altLang="zh-CN" sz="18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1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	}</a:t>
            </a:r>
            <a:endParaRPr lang="zh-CN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  <a:p>
            <a:pPr algn="l" defTabSz="360045">
              <a:lnSpc>
                <a:spcPts val="2500"/>
              </a:lnSpc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1845" y="5913755"/>
            <a:ext cx="5950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对于n个人，本算法的时间复杂度接近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bldLvl="0" animBg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graph-101984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3006725"/>
            <a:ext cx="3725545" cy="3725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4575" y="1073785"/>
            <a:ext cx="9918065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【例7.21】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有n（n&lt;100）个微信用户，编号为1～n，现在建立有若干朋友圈，一个朋友圈中的用户至少有2个，每个用户只能加入一个朋友圈。任意两个属于同一个朋友圈的用户称为朋友对，用二维数组R给出所有的朋友对，共m个朋友对，每个朋友对形如(a，b)。设计一个算法求朋友圈的个数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2100" y="3395345"/>
            <a:ext cx="65773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3200"/>
              </a:lnSpc>
              <a:buClr>
                <a:srgbClr val="F79646"/>
              </a:buClr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采用并查集实现。首先初始化并查集S，对于每个朋友关系（x，y），调用Union(S,x,y)将它们合并。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ts val="3200"/>
              </a:lnSpc>
              <a:buClr>
                <a:srgbClr val="F79646"/>
              </a:buClr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在并查集中找到所有子集树的根结点i（满足S[i].parent=i），累计其中满足S[i].rank]&gt;0（表示对应的朋友圈人数至少是2）的根结点个数ans，最后返回ans。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2795" y="3400425"/>
            <a:ext cx="576580" cy="497205"/>
          </a:xfrm>
          <a:prstGeom prst="rect">
            <a:avLst/>
          </a:prstGeom>
          <a:solidFill>
            <a:schemeClr val="accent6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 rtl="0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b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0673" y="9612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WPL的计算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631440" y="2045335"/>
            <a:ext cx="4880610" cy="3882735"/>
            <a:chOff x="3599" y="3272"/>
            <a:chExt cx="6975" cy="5677"/>
          </a:xfrm>
        </p:grpSpPr>
        <p:sp>
          <p:nvSpPr>
            <p:cNvPr id="7" name="椭圆 6"/>
            <p:cNvSpPr/>
            <p:nvPr/>
          </p:nvSpPr>
          <p:spPr bwMode="gray">
            <a:xfrm>
              <a:off x="6862" y="3272"/>
              <a:ext cx="788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3" name="椭圆 2"/>
            <p:cNvSpPr/>
            <p:nvPr/>
          </p:nvSpPr>
          <p:spPr bwMode="gray">
            <a:xfrm>
              <a:off x="5737" y="4735"/>
              <a:ext cx="788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 bwMode="gray">
            <a:xfrm>
              <a:off x="8100" y="4735"/>
              <a:ext cx="788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6" name="椭圆 5"/>
            <p:cNvSpPr/>
            <p:nvPr/>
          </p:nvSpPr>
          <p:spPr bwMode="gray">
            <a:xfrm>
              <a:off x="4725" y="6310"/>
              <a:ext cx="788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1" name="椭圆 10"/>
            <p:cNvSpPr/>
            <p:nvPr/>
          </p:nvSpPr>
          <p:spPr bwMode="gray">
            <a:xfrm>
              <a:off x="6637" y="6310"/>
              <a:ext cx="788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cxnSp>
          <p:nvCxnSpPr>
            <p:cNvPr id="13" name="直接连接符 12"/>
            <p:cNvCxnSpPr>
              <a:stCxn id="7" idx="3"/>
              <a:endCxn id="3" idx="0"/>
            </p:cNvCxnSpPr>
            <p:nvPr/>
          </p:nvCxnSpPr>
          <p:spPr>
            <a:xfrm rot="5400000">
              <a:off x="6159" y="3917"/>
              <a:ext cx="790" cy="84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5"/>
              <a:endCxn id="4" idx="0"/>
            </p:cNvCxnSpPr>
            <p:nvPr/>
          </p:nvCxnSpPr>
          <p:spPr>
            <a:xfrm rot="16200000" flipH="1">
              <a:off x="7619" y="3860"/>
              <a:ext cx="790" cy="95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3" idx="3"/>
              <a:endCxn id="6" idx="0"/>
            </p:cNvCxnSpPr>
            <p:nvPr/>
          </p:nvCxnSpPr>
          <p:spPr>
            <a:xfrm rot="5400000">
              <a:off x="5034" y="5492"/>
              <a:ext cx="903" cy="7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3" idx="5"/>
              <a:endCxn id="11" idx="0"/>
            </p:cNvCxnSpPr>
            <p:nvPr/>
          </p:nvCxnSpPr>
          <p:spPr>
            <a:xfrm rot="16200000" flipH="1">
              <a:off x="6269" y="5548"/>
              <a:ext cx="903" cy="62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7" name="组合 26"/>
            <p:cNvGrpSpPr/>
            <p:nvPr/>
          </p:nvGrpSpPr>
          <p:grpSpPr>
            <a:xfrm>
              <a:off x="3599" y="5636"/>
              <a:ext cx="6975" cy="3313"/>
              <a:chOff x="2357422" y="2000559"/>
              <a:chExt cx="4429156" cy="210377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357422" y="3676898"/>
                <a:ext cx="4429156" cy="42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onsolas" panose="020B0609020204030204" pitchFamily="49" charset="0"/>
                  </a:rPr>
                  <a:t>WPL = (2+3)×2 + 1×1=11</a:t>
                </a:r>
                <a:endParaRPr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endParaRPr>
              </a:p>
            </p:txBody>
          </p:sp>
          <p:cxnSp>
            <p:nvCxnSpPr>
              <p:cNvPr id="22" name="直接箭头连接符 21"/>
              <p:cNvCxnSpPr>
                <a:endCxn id="6" idx="5"/>
              </p:cNvCxnSpPr>
              <p:nvPr/>
            </p:nvCxnSpPr>
            <p:spPr>
              <a:xfrm rot="16200000" flipV="1">
                <a:off x="3284957" y="3070333"/>
                <a:ext cx="716175" cy="430423"/>
              </a:xfrm>
              <a:prstGeom prst="straightConnector1">
                <a:avLst/>
              </a:prstGeom>
              <a:ln>
                <a:solidFill>
                  <a:srgbClr val="FFD979"/>
                </a:solidFill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endCxn id="11" idx="4"/>
              </p:cNvCxnSpPr>
              <p:nvPr/>
            </p:nvCxnSpPr>
            <p:spPr>
              <a:xfrm rot="5400000" flipH="1" flipV="1">
                <a:off x="4049312" y="3209051"/>
                <a:ext cx="623892" cy="207170"/>
              </a:xfrm>
              <a:prstGeom prst="straightConnector1">
                <a:avLst/>
              </a:prstGeom>
              <a:ln>
                <a:solidFill>
                  <a:srgbClr val="FFD979"/>
                </a:solidFill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rot="5400000" flipH="1" flipV="1">
                <a:off x="4661614" y="2768517"/>
                <a:ext cx="1571636" cy="35719"/>
              </a:xfrm>
              <a:prstGeom prst="straightConnector1">
                <a:avLst/>
              </a:prstGeom>
              <a:ln>
                <a:solidFill>
                  <a:srgbClr val="FFD979"/>
                </a:solidFill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 descr="post-it-503307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730" y="902335"/>
            <a:ext cx="4177665" cy="4177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2279" y="1074716"/>
            <a:ext cx="771530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n=8，m=3，好友关系为{（1，2），（2，3），（4，8）}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5667689" y="1645903"/>
            <a:ext cx="285752" cy="571504"/>
          </a:xfrm>
          <a:prstGeom prst="downArrow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4" name="组合 38"/>
          <p:cNvGrpSpPr/>
          <p:nvPr/>
        </p:nvGrpSpPr>
        <p:grpSpPr>
          <a:xfrm>
            <a:off x="3238797" y="5581487"/>
            <a:ext cx="4904170" cy="538668"/>
            <a:chOff x="1643042" y="4935692"/>
            <a:chExt cx="4904170" cy="538668"/>
          </a:xfrm>
        </p:grpSpPr>
        <p:sp>
          <p:nvSpPr>
            <p:cNvPr id="35" name="TextBox 34"/>
            <p:cNvSpPr txBox="1"/>
            <p:nvPr/>
          </p:nvSpPr>
          <p:spPr>
            <a:xfrm>
              <a:off x="1643042" y="4935692"/>
              <a:ext cx="35719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Find(S</a:t>
              </a:r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，</a:t>
              </a:r>
              <a:r>
                <a:rPr lang="en-US" sz="1800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)==</a:t>
              </a:r>
              <a:r>
                <a:rPr lang="en-US" sz="1800" i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</a:t>
              </a:r>
              <a:r>
                <a:rPr lang="en-US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 &amp;&amp; S[i].rank&gt;0</a:t>
              </a:r>
              <a:endParaRPr lang="en-US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5357818" y="5078568"/>
              <a:ext cx="571504" cy="357190"/>
            </a:xfrm>
            <a:prstGeom prst="rightArrow">
              <a:avLst/>
            </a:prstGeom>
            <a:solidFill>
              <a:srgbClr val="FFD979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47146" y="5013985"/>
              <a:ext cx="50006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endParaRPr lang="en-US" altLang="zh-CN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8" name="下箭头 37"/>
          <p:cNvSpPr/>
          <p:nvPr/>
        </p:nvSpPr>
        <p:spPr>
          <a:xfrm>
            <a:off x="5739127" y="4932051"/>
            <a:ext cx="285752" cy="571504"/>
          </a:xfrm>
          <a:prstGeom prst="downArrow">
            <a:avLst/>
          </a:prstGeom>
          <a:solidFill>
            <a:srgbClr val="FFD9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43" name="组合 42"/>
          <p:cNvGrpSpPr/>
          <p:nvPr/>
        </p:nvGrpSpPr>
        <p:grpSpPr>
          <a:xfrm>
            <a:off x="2089150" y="2216785"/>
            <a:ext cx="6936105" cy="2917825"/>
            <a:chOff x="1575" y="3717"/>
            <a:chExt cx="10238" cy="4369"/>
          </a:xfrm>
        </p:grpSpPr>
        <p:sp>
          <p:nvSpPr>
            <p:cNvPr id="5" name="椭圆 4"/>
            <p:cNvSpPr/>
            <p:nvPr/>
          </p:nvSpPr>
          <p:spPr bwMode="gray">
            <a:xfrm>
              <a:off x="2588" y="484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椭圆 5"/>
            <p:cNvSpPr/>
            <p:nvPr/>
          </p:nvSpPr>
          <p:spPr bwMode="gray">
            <a:xfrm>
              <a:off x="1575" y="6086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椭圆 6"/>
            <p:cNvSpPr/>
            <p:nvPr/>
          </p:nvSpPr>
          <p:spPr bwMode="gray">
            <a:xfrm>
              <a:off x="3713" y="6086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6" idx="7"/>
              <a:endCxn id="5" idx="3"/>
            </p:cNvCxnSpPr>
            <p:nvPr/>
          </p:nvCxnSpPr>
          <p:spPr>
            <a:xfrm rot="5400000" flipH="1" flipV="1">
              <a:off x="2079" y="5593"/>
              <a:ext cx="681" cy="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7" idx="1"/>
              <a:endCxn id="5" idx="5"/>
            </p:cNvCxnSpPr>
            <p:nvPr/>
          </p:nvCxnSpPr>
          <p:spPr>
            <a:xfrm rot="16200000" flipV="1">
              <a:off x="3148" y="5537"/>
              <a:ext cx="681" cy="64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>
              <a:off x="2832" y="4504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gray">
            <a:xfrm>
              <a:off x="5099" y="4848"/>
              <a:ext cx="675" cy="78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343" y="4504"/>
              <a:ext cx="732" cy="621"/>
            </a:xfrm>
            <a:custGeom>
              <a:avLst/>
              <a:gdLst>
                <a:gd name="connsiteX0" fmla="*/ 283780 w 465083"/>
                <a:gd name="connsiteY0" fmla="*/ 394138 h 394138"/>
                <a:gd name="connsiteX1" fmla="*/ 457200 w 465083"/>
                <a:gd name="connsiteY1" fmla="*/ 315310 h 394138"/>
                <a:gd name="connsiteX2" fmla="*/ 236483 w 465083"/>
                <a:gd name="connsiteY2" fmla="*/ 47296 h 394138"/>
                <a:gd name="connsiteX3" fmla="*/ 78828 w 465083"/>
                <a:gd name="connsiteY3" fmla="*/ 31531 h 394138"/>
                <a:gd name="connsiteX4" fmla="*/ 0 w 465083"/>
                <a:gd name="connsiteY4" fmla="*/ 220717 h 39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083" h="394138">
                  <a:moveTo>
                    <a:pt x="283780" y="394138"/>
                  </a:moveTo>
                  <a:cubicBezTo>
                    <a:pt x="374431" y="383627"/>
                    <a:pt x="465083" y="373117"/>
                    <a:pt x="457200" y="315310"/>
                  </a:cubicBezTo>
                  <a:cubicBezTo>
                    <a:pt x="449317" y="257503"/>
                    <a:pt x="299545" y="94592"/>
                    <a:pt x="236483" y="47296"/>
                  </a:cubicBezTo>
                  <a:cubicBezTo>
                    <a:pt x="173421" y="0"/>
                    <a:pt x="118242" y="2628"/>
                    <a:pt x="78828" y="31531"/>
                  </a:cubicBezTo>
                  <a:cubicBezTo>
                    <a:pt x="39414" y="60434"/>
                    <a:pt x="19707" y="140575"/>
                    <a:pt x="0" y="220717"/>
                  </a:cubicBezTo>
                </a:path>
              </a:pathLst>
            </a:cu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gray">
            <a:xfrm>
              <a:off x="5116" y="6172"/>
              <a:ext cx="675" cy="78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rIns="91440" rtlCol="0" anchor="ctr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8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8" name="直接箭头连接符 17"/>
            <p:cNvCxnSpPr>
              <a:stCxn id="16" idx="0"/>
              <a:endCxn id="14" idx="4"/>
            </p:cNvCxnSpPr>
            <p:nvPr/>
          </p:nvCxnSpPr>
          <p:spPr>
            <a:xfrm rot="16200000" flipV="1">
              <a:off x="5177" y="5895"/>
              <a:ext cx="537" cy="1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913" y="3762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rank[1]=1</a:t>
              </a:r>
              <a:endPara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3" y="3717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rank[4]=1</a:t>
              </a:r>
              <a:endParaRPr lang="en-US" altLang="zh-CN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75" y="3762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rank[5]=0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63" y="3717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rank[6]=0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75" y="6012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rank[7]=0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63" y="5967"/>
              <a:ext cx="2250" cy="55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rank[8]=0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 rot="0">
              <a:off x="8100" y="4238"/>
              <a:ext cx="977" cy="1132"/>
              <a:chOff x="6111" y="4238"/>
              <a:chExt cx="977" cy="1132"/>
            </a:xfrm>
          </p:grpSpPr>
          <p:sp>
            <p:nvSpPr>
              <p:cNvPr id="8" name="椭圆 7"/>
              <p:cNvSpPr/>
              <p:nvPr/>
            </p:nvSpPr>
            <p:spPr bwMode="gray">
              <a:xfrm>
                <a:off x="6111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6356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0">
              <a:off x="10128" y="4232"/>
              <a:ext cx="976" cy="1132"/>
              <a:chOff x="7574" y="4232"/>
              <a:chExt cx="976" cy="1132"/>
            </a:xfrm>
          </p:grpSpPr>
          <p:sp>
            <p:nvSpPr>
              <p:cNvPr id="12" name="椭圆 11"/>
              <p:cNvSpPr/>
              <p:nvPr/>
            </p:nvSpPr>
            <p:spPr bwMode="gray">
              <a:xfrm>
                <a:off x="7574" y="4576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6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7818" y="4232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 rot="0">
              <a:off x="7994" y="6954"/>
              <a:ext cx="976" cy="1132"/>
              <a:chOff x="8888" y="4238"/>
              <a:chExt cx="976" cy="1132"/>
            </a:xfrm>
          </p:grpSpPr>
          <p:sp>
            <p:nvSpPr>
              <p:cNvPr id="33" name="椭圆 32"/>
              <p:cNvSpPr/>
              <p:nvPr/>
            </p:nvSpPr>
            <p:spPr bwMode="gray">
              <a:xfrm>
                <a:off x="8888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7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9132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0">
              <a:off x="9945" y="6954"/>
              <a:ext cx="976" cy="1132"/>
              <a:chOff x="10274" y="4238"/>
              <a:chExt cx="976" cy="1132"/>
            </a:xfrm>
          </p:grpSpPr>
          <p:sp>
            <p:nvSpPr>
              <p:cNvPr id="41" name="椭圆 40"/>
              <p:cNvSpPr/>
              <p:nvPr/>
            </p:nvSpPr>
            <p:spPr bwMode="gray">
              <a:xfrm>
                <a:off x="10274" y="4582"/>
                <a:ext cx="675" cy="788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40" rIns="91440" rtlCol="0" anchor="ctr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8</a:t>
                </a: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0518" y="4238"/>
                <a:ext cx="732" cy="621"/>
              </a:xfrm>
              <a:custGeom>
                <a:avLst/>
                <a:gdLst>
                  <a:gd name="connsiteX0" fmla="*/ 283780 w 465083"/>
                  <a:gd name="connsiteY0" fmla="*/ 394138 h 394138"/>
                  <a:gd name="connsiteX1" fmla="*/ 457200 w 465083"/>
                  <a:gd name="connsiteY1" fmla="*/ 315310 h 394138"/>
                  <a:gd name="connsiteX2" fmla="*/ 236483 w 465083"/>
                  <a:gd name="connsiteY2" fmla="*/ 47296 h 394138"/>
                  <a:gd name="connsiteX3" fmla="*/ 78828 w 465083"/>
                  <a:gd name="connsiteY3" fmla="*/ 31531 h 394138"/>
                  <a:gd name="connsiteX4" fmla="*/ 0 w 465083"/>
                  <a:gd name="connsiteY4" fmla="*/ 220717 h 39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083" h="394138">
                    <a:moveTo>
                      <a:pt x="283780" y="394138"/>
                    </a:moveTo>
                    <a:cubicBezTo>
                      <a:pt x="374431" y="383627"/>
                      <a:pt x="465083" y="373117"/>
                      <a:pt x="457200" y="315310"/>
                    </a:cubicBezTo>
                    <a:cubicBezTo>
                      <a:pt x="449317" y="257503"/>
                      <a:pt x="299545" y="94592"/>
                      <a:pt x="236483" y="47296"/>
                    </a:cubicBezTo>
                    <a:cubicBezTo>
                      <a:pt x="173421" y="0"/>
                      <a:pt x="118242" y="2628"/>
                      <a:pt x="78828" y="31531"/>
                    </a:cubicBezTo>
                    <a:cubicBezTo>
                      <a:pt x="39414" y="60434"/>
                      <a:pt x="19707" y="140575"/>
                      <a:pt x="0" y="220717"/>
                    </a:cubicBezTo>
                  </a:path>
                </a:pathLst>
              </a:cu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180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8" grpId="0" bldLvl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08305" y="-609600"/>
            <a:ext cx="11464925" cy="8808720"/>
            <a:chOff x="-1756" y="-733"/>
            <a:chExt cx="21354" cy="17258"/>
          </a:xfrm>
        </p:grpSpPr>
        <p:pic>
          <p:nvPicPr>
            <p:cNvPr id="2" name="图片 1" descr="business-card-1015419_19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756" y="-733"/>
              <a:ext cx="21354" cy="172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127" y="2851"/>
              <a:ext cx="13483" cy="62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9" h="6236">
                  <a:moveTo>
                    <a:pt x="0" y="756"/>
                  </a:moveTo>
                  <a:cubicBezTo>
                    <a:pt x="0" y="338"/>
                    <a:pt x="338" y="0"/>
                    <a:pt x="756" y="0"/>
                  </a:cubicBezTo>
                  <a:lnTo>
                    <a:pt x="12283" y="0"/>
                  </a:lnTo>
                  <a:cubicBezTo>
                    <a:pt x="12701" y="0"/>
                    <a:pt x="13039" y="338"/>
                    <a:pt x="13039" y="756"/>
                  </a:cubicBezTo>
                  <a:lnTo>
                    <a:pt x="13039" y="5480"/>
                  </a:lnTo>
                  <a:cubicBezTo>
                    <a:pt x="13039" y="5898"/>
                    <a:pt x="12701" y="6236"/>
                    <a:pt x="12283" y="6236"/>
                  </a:cubicBezTo>
                  <a:lnTo>
                    <a:pt x="756" y="6236"/>
                  </a:lnTo>
                  <a:cubicBezTo>
                    <a:pt x="338" y="6236"/>
                    <a:pt x="0" y="5898"/>
                    <a:pt x="0" y="5480"/>
                  </a:cubicBezTo>
                  <a:lnTo>
                    <a:pt x="0" y="756"/>
                  </a:lnTo>
                  <a:close/>
                </a:path>
              </a:pathLst>
            </a:cu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lIns="180000" tIns="144000" bIns="144000" rtlCol="0">
              <a:noAutofit/>
            </a:bodyPr>
            <a:lstStyle/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int </a:t>
              </a:r>
              <a:r>
                <a:rPr lang="en-US" altLang="zh-CN" sz="16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friends</a:t>
              </a: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(int R[][2],int m,int n)			 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求解算法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{	UFSTree S[MaxSize];	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定义并查集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S</a:t>
              </a:r>
              <a:endParaRPr lang="zh-CN" altLang="zh-CN" sz="16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</a:t>
              </a:r>
              <a:r>
                <a:rPr lang="en-US" altLang="zh-CN" sz="16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Init</a:t>
              </a: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(S,n);			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初始化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for(int i=0;i&lt;m;i++)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遍历所有朋友对</a:t>
              </a:r>
              <a:endParaRPr lang="zh-CN" altLang="zh-CN" sz="160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{	int a=R[i][0];	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朋友对为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(a,b)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	int b=R[i][1];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	</a:t>
              </a:r>
              <a:r>
                <a:rPr lang="en-US" altLang="zh-CN" sz="160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Union</a:t>
              </a: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(S,a,b);	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合并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}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int ans=0;							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表示朋友圈个数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for(int i=1;i&lt;=n;i++)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{	if (S[i].parent==i &amp;&amp; S[i].rank&gt;0)		</a:t>
              </a:r>
              <a:r>
                <a:rPr lang="en-US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//</a:t>
              </a:r>
              <a:r>
                <a:rPr lang="zh-CN" altLang="zh-CN" sz="160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找到一个朋友圈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		ans++;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}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	return ans;</a:t>
              </a:r>
              <a:endParaRPr lang="zh-CN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 algn="l" defTabSz="360045" eaLnBrk="1" latinLnBrk="0" hangingPunct="1">
                <a:lnSpc>
                  <a:spcPct val="80000"/>
                </a:lnSpc>
              </a:pPr>
              <a:r>
                <a:rPr lang="en-US" altLang="zh-CN" sz="160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}</a:t>
              </a:r>
              <a:endPara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相同的叶结点构造出不同的二叉树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3990" y="1049020"/>
            <a:ext cx="3938270" cy="2881630"/>
            <a:chOff x="1244" y="1973"/>
            <a:chExt cx="4832" cy="3878"/>
          </a:xfrm>
        </p:grpSpPr>
        <p:sp>
          <p:nvSpPr>
            <p:cNvPr id="256024" name="Freeform 24"/>
            <p:cNvSpPr/>
            <p:nvPr/>
          </p:nvSpPr>
          <p:spPr bwMode="auto">
            <a:xfrm>
              <a:off x="1695" y="3388"/>
              <a:ext cx="438" cy="610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0" y="264"/>
                </a:cxn>
              </a:cxnLst>
              <a:rect l="0" t="0" r="r" b="b"/>
              <a:pathLst>
                <a:path w="200" h="264">
                  <a:moveTo>
                    <a:pt x="200" y="0"/>
                  </a:moveTo>
                  <a:lnTo>
                    <a:pt x="0" y="26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18" name="Freeform 18"/>
            <p:cNvSpPr/>
            <p:nvPr/>
          </p:nvSpPr>
          <p:spPr bwMode="auto">
            <a:xfrm>
              <a:off x="2588" y="2305"/>
              <a:ext cx="757" cy="621"/>
            </a:xfrm>
            <a:custGeom>
              <a:avLst/>
              <a:gdLst/>
              <a:ahLst/>
              <a:cxnLst>
                <a:cxn ang="0">
                  <a:pos x="346" y="0"/>
                </a:cxn>
                <a:cxn ang="0">
                  <a:pos x="0" y="269"/>
                </a:cxn>
              </a:cxnLst>
              <a:rect l="0" t="0" r="r" b="b"/>
              <a:pathLst>
                <a:path w="346" h="269">
                  <a:moveTo>
                    <a:pt x="346" y="0"/>
                  </a:moveTo>
                  <a:lnTo>
                    <a:pt x="0" y="26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19" name="Freeform 19"/>
            <p:cNvSpPr/>
            <p:nvPr/>
          </p:nvSpPr>
          <p:spPr bwMode="auto">
            <a:xfrm>
              <a:off x="3975" y="2305"/>
              <a:ext cx="766" cy="6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0" y="269"/>
                </a:cxn>
              </a:cxnLst>
              <a:rect l="0" t="0" r="r" b="b"/>
              <a:pathLst>
                <a:path w="350" h="269">
                  <a:moveTo>
                    <a:pt x="0" y="0"/>
                  </a:moveTo>
                  <a:lnTo>
                    <a:pt x="350" y="26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20" name="Freeform 20"/>
            <p:cNvSpPr/>
            <p:nvPr/>
          </p:nvSpPr>
          <p:spPr bwMode="auto">
            <a:xfrm>
              <a:off x="4186" y="3370"/>
              <a:ext cx="468" cy="59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0" y="259"/>
                </a:cxn>
              </a:cxnLst>
              <a:rect l="0" t="0" r="r" b="b"/>
              <a:pathLst>
                <a:path w="214" h="259">
                  <a:moveTo>
                    <a:pt x="214" y="0"/>
                  </a:moveTo>
                  <a:lnTo>
                    <a:pt x="0" y="25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21" name="Freeform 21"/>
            <p:cNvSpPr/>
            <p:nvPr/>
          </p:nvSpPr>
          <p:spPr bwMode="auto">
            <a:xfrm>
              <a:off x="5197" y="3333"/>
              <a:ext cx="565" cy="6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8" y="275"/>
                </a:cxn>
              </a:cxnLst>
              <a:rect l="0" t="0" r="r" b="b"/>
              <a:pathLst>
                <a:path w="258" h="275">
                  <a:moveTo>
                    <a:pt x="0" y="0"/>
                  </a:moveTo>
                  <a:lnTo>
                    <a:pt x="258" y="275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23" name="Freeform 23"/>
            <p:cNvSpPr/>
            <p:nvPr/>
          </p:nvSpPr>
          <p:spPr bwMode="auto">
            <a:xfrm>
              <a:off x="4444" y="4571"/>
              <a:ext cx="372" cy="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267"/>
                </a:cxn>
              </a:cxnLst>
              <a:rect l="0" t="0" r="r" b="b"/>
              <a:pathLst>
                <a:path w="170" h="267">
                  <a:moveTo>
                    <a:pt x="0" y="0"/>
                  </a:moveTo>
                  <a:lnTo>
                    <a:pt x="170" y="267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25" name="Freeform 25"/>
            <p:cNvSpPr/>
            <p:nvPr/>
          </p:nvSpPr>
          <p:spPr bwMode="auto">
            <a:xfrm>
              <a:off x="2693" y="3370"/>
              <a:ext cx="442" cy="5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2" y="259"/>
                </a:cxn>
              </a:cxnLst>
              <a:rect l="0" t="0" r="r" b="b"/>
              <a:pathLst>
                <a:path w="202" h="259">
                  <a:moveTo>
                    <a:pt x="0" y="0"/>
                  </a:moveTo>
                  <a:lnTo>
                    <a:pt x="202" y="25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02" name="Oval 2"/>
            <p:cNvSpPr>
              <a:spLocks noChangeArrowheads="1"/>
            </p:cNvSpPr>
            <p:nvPr/>
          </p:nvSpPr>
          <p:spPr bwMode="gray">
            <a:xfrm>
              <a:off x="2084" y="2859"/>
              <a:ext cx="630" cy="6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03" name="Oval 3"/>
            <p:cNvSpPr>
              <a:spLocks noChangeArrowheads="1"/>
            </p:cNvSpPr>
            <p:nvPr/>
          </p:nvSpPr>
          <p:spPr bwMode="gray">
            <a:xfrm>
              <a:off x="4606" y="2859"/>
              <a:ext cx="630" cy="6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04" name="Oval 4"/>
            <p:cNvSpPr>
              <a:spLocks noChangeArrowheads="1"/>
            </p:cNvSpPr>
            <p:nvPr/>
          </p:nvSpPr>
          <p:spPr bwMode="gray">
            <a:xfrm>
              <a:off x="3345" y="1973"/>
              <a:ext cx="630" cy="6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05" name="Oval 5"/>
            <p:cNvSpPr>
              <a:spLocks noChangeArrowheads="1"/>
            </p:cNvSpPr>
            <p:nvPr/>
          </p:nvSpPr>
          <p:spPr bwMode="gray">
            <a:xfrm>
              <a:off x="3870" y="3968"/>
              <a:ext cx="630" cy="6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06" name="Oval 6"/>
            <p:cNvSpPr>
              <a:spLocks noChangeArrowheads="1"/>
            </p:cNvSpPr>
            <p:nvPr/>
          </p:nvSpPr>
          <p:spPr bwMode="gray">
            <a:xfrm>
              <a:off x="5446" y="3968"/>
              <a:ext cx="630" cy="665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9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07" name="Oval 7"/>
            <p:cNvSpPr>
              <a:spLocks noChangeArrowheads="1"/>
            </p:cNvSpPr>
            <p:nvPr/>
          </p:nvSpPr>
          <p:spPr bwMode="gray">
            <a:xfrm>
              <a:off x="3030" y="5187"/>
              <a:ext cx="630" cy="665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08" name="Oval 8"/>
            <p:cNvSpPr>
              <a:spLocks noChangeArrowheads="1"/>
            </p:cNvSpPr>
            <p:nvPr/>
          </p:nvSpPr>
          <p:spPr bwMode="gray">
            <a:xfrm>
              <a:off x="4501" y="5187"/>
              <a:ext cx="630" cy="665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09" name="Oval 9"/>
            <p:cNvSpPr>
              <a:spLocks noChangeArrowheads="1"/>
            </p:cNvSpPr>
            <p:nvPr/>
          </p:nvSpPr>
          <p:spPr bwMode="gray">
            <a:xfrm>
              <a:off x="1244" y="3968"/>
              <a:ext cx="630" cy="665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7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17" name="Oval 17"/>
            <p:cNvSpPr>
              <a:spLocks noChangeArrowheads="1"/>
            </p:cNvSpPr>
            <p:nvPr/>
          </p:nvSpPr>
          <p:spPr bwMode="gray">
            <a:xfrm>
              <a:off x="2820" y="3968"/>
              <a:ext cx="630" cy="665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22" name="Freeform 22"/>
            <p:cNvSpPr/>
            <p:nvPr/>
          </p:nvSpPr>
          <p:spPr bwMode="auto">
            <a:xfrm>
              <a:off x="3411" y="4478"/>
              <a:ext cx="508" cy="702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304"/>
                </a:cxn>
              </a:cxnLst>
              <a:rect l="0" t="0" r="r" b="b"/>
              <a:pathLst>
                <a:path w="232" h="304">
                  <a:moveTo>
                    <a:pt x="232" y="0"/>
                  </a:moveTo>
                  <a:lnTo>
                    <a:pt x="0" y="30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28410" y="911225"/>
            <a:ext cx="4486910" cy="3306445"/>
            <a:chOff x="7877" y="1853"/>
            <a:chExt cx="5625" cy="4450"/>
          </a:xfrm>
        </p:grpSpPr>
        <p:sp>
          <p:nvSpPr>
            <p:cNvPr id="256043" name="Freeform 43"/>
            <p:cNvSpPr/>
            <p:nvPr/>
          </p:nvSpPr>
          <p:spPr bwMode="auto">
            <a:xfrm>
              <a:off x="10017" y="4095"/>
              <a:ext cx="503" cy="5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8" y="232"/>
                </a:cxn>
              </a:cxnLst>
              <a:rect l="0" t="0" r="r" b="b"/>
              <a:pathLst>
                <a:path w="248" h="232">
                  <a:moveTo>
                    <a:pt x="0" y="0"/>
                  </a:moveTo>
                  <a:lnTo>
                    <a:pt x="248" y="232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41" name="Freeform 41"/>
            <p:cNvSpPr/>
            <p:nvPr/>
          </p:nvSpPr>
          <p:spPr bwMode="auto">
            <a:xfrm>
              <a:off x="8217" y="5092"/>
              <a:ext cx="442" cy="569"/>
            </a:xfrm>
            <a:custGeom>
              <a:avLst/>
              <a:gdLst/>
              <a:ahLst/>
              <a:cxnLst>
                <a:cxn ang="0">
                  <a:pos x="218" y="0"/>
                </a:cxn>
                <a:cxn ang="0">
                  <a:pos x="0" y="253"/>
                </a:cxn>
              </a:cxnLst>
              <a:rect l="0" t="0" r="r" b="b"/>
              <a:pathLst>
                <a:path w="218" h="253">
                  <a:moveTo>
                    <a:pt x="218" y="0"/>
                  </a:moveTo>
                  <a:lnTo>
                    <a:pt x="0" y="253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38" name="Freeform 38"/>
            <p:cNvSpPr/>
            <p:nvPr/>
          </p:nvSpPr>
          <p:spPr bwMode="auto">
            <a:xfrm>
              <a:off x="11039" y="2284"/>
              <a:ext cx="685" cy="497"/>
            </a:xfrm>
            <a:custGeom>
              <a:avLst/>
              <a:gdLst/>
              <a:ahLst/>
              <a:cxnLst>
                <a:cxn ang="0">
                  <a:pos x="338" y="0"/>
                </a:cxn>
                <a:cxn ang="0">
                  <a:pos x="0" y="221"/>
                </a:cxn>
              </a:cxnLst>
              <a:rect l="0" t="0" r="r" b="b"/>
              <a:pathLst>
                <a:path w="338" h="221">
                  <a:moveTo>
                    <a:pt x="338" y="0"/>
                  </a:moveTo>
                  <a:lnTo>
                    <a:pt x="0" y="22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39" name="Freeform 39"/>
            <p:cNvSpPr/>
            <p:nvPr/>
          </p:nvSpPr>
          <p:spPr bwMode="auto">
            <a:xfrm>
              <a:off x="11140" y="3148"/>
              <a:ext cx="661" cy="5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6" y="245"/>
                </a:cxn>
              </a:cxnLst>
              <a:rect l="0" t="0" r="r" b="b"/>
              <a:pathLst>
                <a:path w="326" h="245">
                  <a:moveTo>
                    <a:pt x="0" y="0"/>
                  </a:moveTo>
                  <a:lnTo>
                    <a:pt x="326" y="245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40" name="Freeform 40"/>
            <p:cNvSpPr/>
            <p:nvPr/>
          </p:nvSpPr>
          <p:spPr bwMode="auto">
            <a:xfrm>
              <a:off x="10001" y="3148"/>
              <a:ext cx="555" cy="497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221"/>
                </a:cxn>
              </a:cxnLst>
              <a:rect l="0" t="0" r="r" b="b"/>
              <a:pathLst>
                <a:path w="274" h="221">
                  <a:moveTo>
                    <a:pt x="274" y="0"/>
                  </a:moveTo>
                  <a:lnTo>
                    <a:pt x="0" y="22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42" name="Freeform 42"/>
            <p:cNvSpPr/>
            <p:nvPr/>
          </p:nvSpPr>
          <p:spPr bwMode="auto">
            <a:xfrm>
              <a:off x="9174" y="5031"/>
              <a:ext cx="507" cy="6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0" y="267"/>
                </a:cxn>
              </a:cxnLst>
              <a:rect l="0" t="0" r="r" b="b"/>
              <a:pathLst>
                <a:path w="250" h="267">
                  <a:moveTo>
                    <a:pt x="0" y="0"/>
                  </a:moveTo>
                  <a:lnTo>
                    <a:pt x="250" y="267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44" name="Freeform 44"/>
            <p:cNvSpPr/>
            <p:nvPr/>
          </p:nvSpPr>
          <p:spPr bwMode="auto">
            <a:xfrm>
              <a:off x="9077" y="4095"/>
              <a:ext cx="486" cy="486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0" y="216"/>
                </a:cxn>
              </a:cxnLst>
              <a:rect l="0" t="0" r="r" b="b"/>
              <a:pathLst>
                <a:path w="240" h="216">
                  <a:moveTo>
                    <a:pt x="240" y="0"/>
                  </a:moveTo>
                  <a:lnTo>
                    <a:pt x="0" y="216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37" name="Freeform 37"/>
            <p:cNvSpPr/>
            <p:nvPr/>
          </p:nvSpPr>
          <p:spPr bwMode="auto">
            <a:xfrm>
              <a:off x="12308" y="2284"/>
              <a:ext cx="709" cy="5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0" y="229"/>
                </a:cxn>
              </a:cxnLst>
              <a:rect l="0" t="0" r="r" b="b"/>
              <a:pathLst>
                <a:path w="350" h="229">
                  <a:moveTo>
                    <a:pt x="0" y="0"/>
                  </a:moveTo>
                  <a:lnTo>
                    <a:pt x="350" y="229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 anchor="ctr"/>
            <a:p>
              <a:endParaRPr lang="zh-CN" altLang="en-US"/>
            </a:p>
          </p:txBody>
        </p:sp>
        <p:sp>
          <p:nvSpPr>
            <p:cNvPr id="256010" name="Oval 10"/>
            <p:cNvSpPr>
              <a:spLocks noChangeArrowheads="1"/>
            </p:cNvSpPr>
            <p:nvPr/>
          </p:nvSpPr>
          <p:spPr bwMode="gray">
            <a:xfrm>
              <a:off x="11724" y="1853"/>
              <a:ext cx="584" cy="64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11" name="Oval 11"/>
            <p:cNvSpPr>
              <a:spLocks noChangeArrowheads="1"/>
            </p:cNvSpPr>
            <p:nvPr/>
          </p:nvSpPr>
          <p:spPr bwMode="gray">
            <a:xfrm>
              <a:off x="10556" y="2716"/>
              <a:ext cx="584" cy="64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12" name="Oval 12"/>
            <p:cNvSpPr>
              <a:spLocks noChangeArrowheads="1"/>
            </p:cNvSpPr>
            <p:nvPr/>
          </p:nvSpPr>
          <p:spPr bwMode="gray">
            <a:xfrm>
              <a:off x="12918" y="2716"/>
              <a:ext cx="584" cy="64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13" name="Oval 13"/>
            <p:cNvSpPr>
              <a:spLocks noChangeArrowheads="1"/>
            </p:cNvSpPr>
            <p:nvPr/>
          </p:nvSpPr>
          <p:spPr bwMode="gray">
            <a:xfrm>
              <a:off x="9486" y="3580"/>
              <a:ext cx="584" cy="64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14" name="Oval 14"/>
            <p:cNvSpPr>
              <a:spLocks noChangeArrowheads="1"/>
            </p:cNvSpPr>
            <p:nvPr/>
          </p:nvSpPr>
          <p:spPr bwMode="gray">
            <a:xfrm>
              <a:off x="11724" y="3580"/>
              <a:ext cx="584" cy="64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15" name="Oval 15"/>
            <p:cNvSpPr>
              <a:spLocks noChangeArrowheads="1"/>
            </p:cNvSpPr>
            <p:nvPr/>
          </p:nvSpPr>
          <p:spPr bwMode="gray">
            <a:xfrm>
              <a:off x="8610" y="4552"/>
              <a:ext cx="584" cy="648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256016" name="Oval 16"/>
            <p:cNvSpPr>
              <a:spLocks noChangeArrowheads="1"/>
            </p:cNvSpPr>
            <p:nvPr/>
          </p:nvSpPr>
          <p:spPr bwMode="gray">
            <a:xfrm>
              <a:off x="10459" y="4532"/>
              <a:ext cx="584" cy="64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5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26" name="Oval 26"/>
            <p:cNvSpPr>
              <a:spLocks noChangeArrowheads="1"/>
            </p:cNvSpPr>
            <p:nvPr/>
          </p:nvSpPr>
          <p:spPr bwMode="gray">
            <a:xfrm>
              <a:off x="7877" y="5655"/>
              <a:ext cx="584" cy="64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7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6027" name="Oval 27"/>
            <p:cNvSpPr>
              <a:spLocks noChangeArrowheads="1"/>
            </p:cNvSpPr>
            <p:nvPr/>
          </p:nvSpPr>
          <p:spPr bwMode="gray">
            <a:xfrm>
              <a:off x="9407" y="5632"/>
              <a:ext cx="584" cy="648"/>
            </a:xfrm>
            <a:prstGeom prst="ellipse">
              <a:avLst/>
            </a:prstGeom>
            <a:gradFill rotWithShape="1">
              <a:gsLst>
                <a:gs pos="0">
                  <a:srgbClr val="FA772E"/>
                </a:gs>
                <a:gs pos="100000">
                  <a:srgbClr val="FC9A48"/>
                </a:gs>
              </a:gsLst>
              <a:lin ang="5400000" scaled="1"/>
            </a:gra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9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69703" y="4002089"/>
            <a:ext cx="4387850" cy="1904365"/>
            <a:chOff x="113029" y="3786190"/>
            <a:chExt cx="4387850" cy="1904365"/>
          </a:xfrm>
        </p:grpSpPr>
        <p:sp>
          <p:nvSpPr>
            <p:cNvPr id="256033" name="Text Box 33"/>
            <p:cNvSpPr txBox="1">
              <a:spLocks noChangeArrowheads="1"/>
            </p:cNvSpPr>
            <p:nvPr/>
          </p:nvSpPr>
          <p:spPr bwMode="auto">
            <a:xfrm>
              <a:off x="113029" y="4529775"/>
              <a:ext cx="4387850" cy="1160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WPL(T</a:t>
              </a:r>
              <a:r>
                <a:rPr kumimoji="1" lang="en-US" altLang="zh-CN" baseline="-2500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1</a:t>
              </a:r>
              <a:r>
                <a:rPr kumimoji="1"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 =</a:t>
              </a:r>
              <a:endPara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kumimoji="1"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Symbol" panose="05050102010706020507" pitchFamily="18" charset="2"/>
                </a:rPr>
                <a:t>2+52+23+43+92 =60</a:t>
              </a:r>
              <a:endPara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endParaRPr>
            </a:p>
          </p:txBody>
        </p:sp>
        <p:sp>
          <p:nvSpPr>
            <p:cNvPr id="39" name="下箭头 38"/>
            <p:cNvSpPr/>
            <p:nvPr/>
          </p:nvSpPr>
          <p:spPr>
            <a:xfrm>
              <a:off x="2285984" y="3786190"/>
              <a:ext cx="285752" cy="64294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742752" y="4002089"/>
            <a:ext cx="3997960" cy="2087245"/>
            <a:chOff x="5146363" y="3786190"/>
            <a:chExt cx="3997960" cy="2087245"/>
          </a:xfrm>
        </p:grpSpPr>
        <p:sp>
          <p:nvSpPr>
            <p:cNvPr id="256034" name="Text Box 34"/>
            <p:cNvSpPr txBox="1">
              <a:spLocks noChangeArrowheads="1"/>
            </p:cNvSpPr>
            <p:nvPr/>
          </p:nvSpPr>
          <p:spPr bwMode="auto">
            <a:xfrm>
              <a:off x="5146363" y="4452940"/>
              <a:ext cx="3997960" cy="14204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kumimoji="1"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WPL(T</a:t>
              </a:r>
              <a:r>
                <a:rPr kumimoji="1" lang="en-US" altLang="zh-CN" baseline="-2500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2</a:t>
              </a:r>
              <a:r>
                <a:rPr kumimoji="1" lang="en-US" altLang="zh-CN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) =</a:t>
              </a:r>
              <a:endParaRPr kumimoji="1"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zh-CN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</a:rPr>
                <a:t>7</a:t>
              </a:r>
              <a:r>
                <a:rPr kumimoji="1" lang="en-US" altLang="zh-CN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nsolas" panose="020B0609020204030204" pitchFamily="49" charset="0"/>
                  <a:sym typeface="Symbol" panose="05050102010706020507" pitchFamily="18" charset="2"/>
                </a:rPr>
                <a:t>4+94+53+42+21=89 </a:t>
              </a:r>
              <a:endParaRPr kumimoji="1"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Symbol" panose="05050102010706020507" pitchFamily="18" charset="2"/>
              </a:endParaRPr>
            </a:p>
          </p:txBody>
        </p:sp>
        <p:sp>
          <p:nvSpPr>
            <p:cNvPr id="40" name="下箭头 39"/>
            <p:cNvSpPr/>
            <p:nvPr/>
          </p:nvSpPr>
          <p:spPr>
            <a:xfrm>
              <a:off x="7000892" y="3786190"/>
              <a:ext cx="285752" cy="64294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1846580" y="5856605"/>
            <a:ext cx="8622665" cy="46037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 algn="l"/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具有最小带权路径长度的二叉树称为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哈夫曼树（也称最优树）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。</a:t>
            </a:r>
            <a:endParaRPr kumimoji="1"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peech-1019777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1346835"/>
            <a:ext cx="5504815" cy="4395470"/>
          </a:xfrm>
          <a:prstGeom prst="rect">
            <a:avLst/>
          </a:prstGeom>
        </p:spPr>
      </p:pic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64473" y="97011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构造哈夫曼树</a:t>
            </a:r>
            <a:endParaRPr lang="zh-CN" altLang="en-US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64473" y="18923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哈夫曼树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36310" y="4293235"/>
            <a:ext cx="4973320" cy="1781810"/>
            <a:chOff x="4034" y="6761"/>
            <a:chExt cx="6291" cy="1575"/>
          </a:xfrm>
        </p:grpSpPr>
        <p:sp>
          <p:nvSpPr>
            <p:cNvPr id="9" name="文本框 8"/>
            <p:cNvSpPr txBox="1"/>
            <p:nvPr/>
          </p:nvSpPr>
          <p:spPr>
            <a:xfrm>
              <a:off x="4034" y="7050"/>
              <a:ext cx="6291" cy="896"/>
            </a:xfrm>
            <a:prstGeom prst="ellipse">
              <a:avLst/>
            </a:prstGeom>
            <a:gradFill flip="none" rotWithShape="0">
              <a:gsLst>
                <a:gs pos="93878">
                  <a:srgbClr val="FFE985"/>
                </a:gs>
                <a:gs pos="0">
                  <a:srgbClr val="CE3B37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spAutoFit/>
            </a:bodyPr>
            <a:p>
              <a:pPr lvl="0" algn="ctr">
                <a:spcBef>
                  <a:spcPct val="50000"/>
                </a:spcBef>
                <a:buClrTx/>
                <a:buSzTx/>
                <a:buFontTx/>
              </a:pPr>
              <a:endParaRPr kumimoji="1" lang="zh-CN" altLang="en-US" sz="2000">
                <a:solidFill>
                  <a:schemeClr val="bg1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  <a:sym typeface="+mn-ea"/>
              </a:endParaRPr>
            </a:p>
          </p:txBody>
        </p:sp>
        <p:pic>
          <p:nvPicPr>
            <p:cNvPr id="2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39" y="6761"/>
              <a:ext cx="2640" cy="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431708" y="1997542"/>
            <a:ext cx="3786214" cy="534035"/>
          </a:xfrm>
          <a:prstGeom prst="rect">
            <a:avLst/>
          </a:prstGeom>
          <a:noFill/>
          <a:ln w="9525">
            <a:noFill/>
            <a:miter lim="800000"/>
          </a:ln>
          <a:effectLst/>
          <a:scene3d>
            <a:camera prst="perspectiveRight"/>
            <a:lightRig rig="threePt" dir="t"/>
          </a:scene3d>
        </p:spPr>
        <p:txBody>
          <a:bodyPr wrap="square">
            <a:spAutoFit/>
          </a:bodyPr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构造哈夫曼树的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645760" y="2771929"/>
            <a:ext cx="5572164" cy="13589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44000" rtlCol="0">
            <a:spAutoFit/>
          </a:bodyPr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权值越大的叶结点越靠近根结点。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权值越小的叶结点越远离根结点。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842" grpId="0" bldLvl="0" animBg="1"/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65860" y="753110"/>
            <a:ext cx="9795510" cy="5634355"/>
            <a:chOff x="1836" y="1186"/>
            <a:chExt cx="15426" cy="8873"/>
          </a:xfrm>
        </p:grpSpPr>
        <p:sp>
          <p:nvSpPr>
            <p:cNvPr id="13" name="圆角矩形 12"/>
            <p:cNvSpPr/>
            <p:nvPr/>
          </p:nvSpPr>
          <p:spPr>
            <a:xfrm>
              <a:off x="1836" y="3481"/>
              <a:ext cx="15426" cy="6578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C9A48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business-card-1015416_1920"/>
            <p:cNvPicPr>
              <a:picLocks noChangeAspect="1"/>
            </p:cNvPicPr>
            <p:nvPr/>
          </p:nvPicPr>
          <p:blipFill>
            <a:blip r:embed="rId1"/>
            <a:srcRect l="16259" t="14518" r="15204" b="19626"/>
            <a:stretch>
              <a:fillRect/>
            </a:stretch>
          </p:blipFill>
          <p:spPr>
            <a:xfrm>
              <a:off x="5299" y="1186"/>
              <a:ext cx="7402" cy="67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02" h="6845">
                  <a:moveTo>
                    <a:pt x="0" y="1141"/>
                  </a:moveTo>
                  <a:cubicBezTo>
                    <a:pt x="0" y="511"/>
                    <a:pt x="511" y="0"/>
                    <a:pt x="1141" y="0"/>
                  </a:cubicBezTo>
                  <a:lnTo>
                    <a:pt x="6261" y="0"/>
                  </a:lnTo>
                  <a:cubicBezTo>
                    <a:pt x="6891" y="0"/>
                    <a:pt x="7402" y="511"/>
                    <a:pt x="7402" y="1141"/>
                  </a:cubicBezTo>
                  <a:lnTo>
                    <a:pt x="7402" y="5704"/>
                  </a:lnTo>
                  <a:cubicBezTo>
                    <a:pt x="7402" y="6334"/>
                    <a:pt x="6891" y="6845"/>
                    <a:pt x="6261" y="6845"/>
                  </a:cubicBezTo>
                  <a:lnTo>
                    <a:pt x="1141" y="6845"/>
                  </a:lnTo>
                  <a:cubicBezTo>
                    <a:pt x="511" y="6845"/>
                    <a:pt x="0" y="6334"/>
                    <a:pt x="0" y="5704"/>
                  </a:cubicBezTo>
                  <a:lnTo>
                    <a:pt x="0" y="1141"/>
                  </a:lnTo>
                  <a:close/>
                </a:path>
              </a:pathLst>
            </a:custGeom>
          </p:spPr>
        </p:pic>
      </p:grp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构造哈夫曼树的</a:t>
            </a:r>
            <a:r>
              <a:rPr lang="zh-CN" altLang="en-US" sz="2800" b="0">
                <a:ln w="1143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318895" y="2578735"/>
            <a:ext cx="9346565" cy="3980180"/>
          </a:xfrm>
          <a:prstGeom prst="rect">
            <a:avLst/>
          </a:prstGeom>
          <a:noFill/>
          <a:ln w="381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44000" rIns="180000" bIns="144000">
            <a:spAutoFit/>
          </a:bodyPr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kumimoji="1"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（1）给定的n0个权值{W1，W2，…，Wn0}，构造n0棵只有一个叶结点的二叉树，从而得到一个二叉树的集合F={T1，T2，…，Tn0}。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（2）在F中选取根结点的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权值最小和次小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的两棵二叉树作为左、右子树构造一棵新的二叉树，这棵新的二叉树根结点的权值为其左、右子树根结点权值之和。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（3）在F中用新得到的二叉树代替这两棵树。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Bef>
                <a:spcPts val="600"/>
              </a:spcBef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（4）重复（2）、（3）两步，当F中只剩下一棵二叉树时，这棵二叉树便是所要建立的哈夫曼树。</a:t>
            </a: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61" name="Freeform 37"/>
          <p:cNvSpPr/>
          <p:nvPr/>
        </p:nvSpPr>
        <p:spPr bwMode="auto">
          <a:xfrm>
            <a:off x="8670925" y="3370580"/>
            <a:ext cx="425471" cy="55880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4" y="234"/>
              </a:cxn>
            </a:cxnLst>
            <a:rect l="0" t="0" r="r" b="b"/>
            <a:pathLst>
              <a:path w="234" h="234">
                <a:moveTo>
                  <a:pt x="0" y="0"/>
                </a:moveTo>
                <a:lnTo>
                  <a:pt x="234" y="23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46" name="Line 22"/>
          <p:cNvSpPr>
            <a:spLocks noChangeShapeType="1"/>
          </p:cNvSpPr>
          <p:nvPr/>
        </p:nvSpPr>
        <p:spPr bwMode="auto">
          <a:xfrm flipH="1">
            <a:off x="4224338" y="4579303"/>
            <a:ext cx="312737" cy="4318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36" name="Freeform 12"/>
          <p:cNvSpPr/>
          <p:nvPr/>
        </p:nvSpPr>
        <p:spPr bwMode="auto">
          <a:xfrm>
            <a:off x="1807184" y="5189219"/>
            <a:ext cx="339751" cy="528649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0" y="280"/>
              </a:cxn>
            </a:cxnLst>
            <a:rect l="0" t="0" r="r" b="b"/>
            <a:pathLst>
              <a:path w="192" h="280">
                <a:moveTo>
                  <a:pt x="192" y="0"/>
                </a:moveTo>
                <a:lnTo>
                  <a:pt x="0" y="28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37" name="Freeform 13"/>
          <p:cNvSpPr/>
          <p:nvPr/>
        </p:nvSpPr>
        <p:spPr bwMode="auto">
          <a:xfrm>
            <a:off x="2448560" y="5189219"/>
            <a:ext cx="287318" cy="600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6" y="280"/>
              </a:cxn>
            </a:cxnLst>
            <a:rect l="0" t="0" r="r" b="b"/>
            <a:pathLst>
              <a:path w="136" h="280">
                <a:moveTo>
                  <a:pt x="0" y="0"/>
                </a:moveTo>
                <a:lnTo>
                  <a:pt x="136" y="28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32" name="Freeform 8"/>
          <p:cNvSpPr/>
          <p:nvPr/>
        </p:nvSpPr>
        <p:spPr bwMode="auto">
          <a:xfrm>
            <a:off x="2618740" y="3383280"/>
            <a:ext cx="316230" cy="48323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0" y="224"/>
              </a:cxn>
            </a:cxnLst>
            <a:rect l="0" t="0" r="r" b="b"/>
            <a:pathLst>
              <a:path w="128" h="224">
                <a:moveTo>
                  <a:pt x="128" y="0"/>
                </a:moveTo>
                <a:lnTo>
                  <a:pt x="0" y="22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33" name="Freeform 9"/>
          <p:cNvSpPr/>
          <p:nvPr/>
        </p:nvSpPr>
        <p:spPr bwMode="auto">
          <a:xfrm>
            <a:off x="3236595" y="3384550"/>
            <a:ext cx="368935" cy="4819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" y="264"/>
              </a:cxn>
            </a:cxnLst>
            <a:rect l="0" t="0" r="r" b="b"/>
            <a:pathLst>
              <a:path w="144" h="264">
                <a:moveTo>
                  <a:pt x="0" y="0"/>
                </a:moveTo>
                <a:lnTo>
                  <a:pt x="144" y="26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>
            <a:off x="8462010" y="4307205"/>
            <a:ext cx="328295" cy="52197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5" name="Freeform 31"/>
          <p:cNvSpPr/>
          <p:nvPr/>
        </p:nvSpPr>
        <p:spPr bwMode="auto">
          <a:xfrm>
            <a:off x="9247505" y="4307205"/>
            <a:ext cx="377825" cy="55753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3" y="223"/>
              </a:cxn>
            </a:cxnLst>
            <a:rect l="0" t="0" r="r" b="b"/>
            <a:pathLst>
              <a:path w="223" h="223">
                <a:moveTo>
                  <a:pt x="0" y="0"/>
                </a:moveTo>
                <a:lnTo>
                  <a:pt x="223" y="223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1" name="Freeform 27"/>
          <p:cNvSpPr/>
          <p:nvPr/>
        </p:nvSpPr>
        <p:spPr bwMode="auto">
          <a:xfrm>
            <a:off x="9739338" y="5287339"/>
            <a:ext cx="355575" cy="5572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9" y="274"/>
              </a:cxn>
            </a:cxnLst>
            <a:rect l="0" t="0" r="r" b="b"/>
            <a:pathLst>
              <a:path w="199" h="274">
                <a:moveTo>
                  <a:pt x="0" y="0"/>
                </a:moveTo>
                <a:lnTo>
                  <a:pt x="199" y="274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0" name="Freeform 26"/>
          <p:cNvSpPr/>
          <p:nvPr/>
        </p:nvSpPr>
        <p:spPr bwMode="auto">
          <a:xfrm>
            <a:off x="9096396" y="5287339"/>
            <a:ext cx="357190" cy="571504"/>
          </a:xfrm>
          <a:custGeom>
            <a:avLst/>
            <a:gdLst/>
            <a:ahLst/>
            <a:cxnLst>
              <a:cxn ang="0">
                <a:pos x="209" y="0"/>
              </a:cxn>
              <a:cxn ang="0">
                <a:pos x="0" y="282"/>
              </a:cxn>
            </a:cxnLst>
            <a:rect l="0" t="0" r="r" b="b"/>
            <a:pathLst>
              <a:path w="209" h="282">
                <a:moveTo>
                  <a:pt x="209" y="0"/>
                </a:moveTo>
                <a:lnTo>
                  <a:pt x="0" y="282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26" name="Oval 2"/>
          <p:cNvSpPr>
            <a:spLocks noChangeArrowheads="1"/>
          </p:cNvSpPr>
          <p:nvPr/>
        </p:nvSpPr>
        <p:spPr bwMode="gray">
          <a:xfrm>
            <a:off x="53101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2452662" y="978218"/>
            <a:ext cx="8116570" cy="39878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000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W</a:t>
            </a:r>
            <a:r>
              <a:rPr kumimoji="1"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={ 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0.05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0.29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0.07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0.08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0.14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0.23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0.03</a:t>
            </a:r>
            <a:r>
              <a:rPr kumimoji="1" lang="zh-CN" altLang="en-US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kumimoji="1"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0.11}</a:t>
            </a:r>
            <a:endParaRPr kumimoji="1" lang="en-US" altLang="zh-CN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57028" name="Oval 4"/>
          <p:cNvSpPr>
            <a:spLocks noChangeArrowheads="1"/>
          </p:cNvSpPr>
          <p:nvPr/>
        </p:nvSpPr>
        <p:spPr bwMode="gray">
          <a:xfrm>
            <a:off x="26177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29" name="Oval 5"/>
          <p:cNvSpPr>
            <a:spLocks noChangeArrowheads="1"/>
          </p:cNvSpPr>
          <p:nvPr/>
        </p:nvSpPr>
        <p:spPr bwMode="gray">
          <a:xfrm>
            <a:off x="35321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0" name="Oval 6"/>
          <p:cNvSpPr>
            <a:spLocks noChangeArrowheads="1"/>
          </p:cNvSpPr>
          <p:nvPr/>
        </p:nvSpPr>
        <p:spPr bwMode="gray">
          <a:xfrm>
            <a:off x="44465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1" name="Oval 7"/>
          <p:cNvSpPr>
            <a:spLocks noChangeArrowheads="1"/>
          </p:cNvSpPr>
          <p:nvPr/>
        </p:nvSpPr>
        <p:spPr bwMode="gray">
          <a:xfrm>
            <a:off x="63515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4" name="Text Box 10"/>
          <p:cNvSpPr>
            <a:spLocks noChangeArrowheads="1"/>
          </p:cNvSpPr>
          <p:nvPr/>
        </p:nvSpPr>
        <p:spPr bwMode="gray">
          <a:xfrm>
            <a:off x="2896870" y="2948822"/>
            <a:ext cx="33655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5" name="Text Box 11"/>
          <p:cNvSpPr>
            <a:spLocks noChangeArrowheads="1"/>
          </p:cNvSpPr>
          <p:nvPr/>
        </p:nvSpPr>
        <p:spPr bwMode="gray">
          <a:xfrm>
            <a:off x="2032000" y="4749999"/>
            <a:ext cx="49022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8" name="Oval 14"/>
          <p:cNvSpPr>
            <a:spLocks noChangeArrowheads="1"/>
          </p:cNvSpPr>
          <p:nvPr/>
        </p:nvSpPr>
        <p:spPr bwMode="gray">
          <a:xfrm>
            <a:off x="7215188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39" name="Oval 15"/>
          <p:cNvSpPr>
            <a:spLocks noChangeArrowheads="1"/>
          </p:cNvSpPr>
          <p:nvPr/>
        </p:nvSpPr>
        <p:spPr bwMode="gray">
          <a:xfrm>
            <a:off x="8151813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0" name="Oval 16"/>
          <p:cNvSpPr>
            <a:spLocks noChangeArrowheads="1"/>
          </p:cNvSpPr>
          <p:nvPr/>
        </p:nvSpPr>
        <p:spPr bwMode="gray">
          <a:xfrm>
            <a:off x="9015413" y="1554163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1" name="Freeform 17"/>
          <p:cNvSpPr/>
          <p:nvPr/>
        </p:nvSpPr>
        <p:spPr bwMode="auto">
          <a:xfrm>
            <a:off x="3657600" y="5358777"/>
            <a:ext cx="438136" cy="584188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0" y="288"/>
              </a:cxn>
            </a:cxnLst>
            <a:rect l="0" t="0" r="r" b="b"/>
            <a:pathLst>
              <a:path w="256" h="288">
                <a:moveTo>
                  <a:pt x="256" y="0"/>
                </a:moveTo>
                <a:lnTo>
                  <a:pt x="0" y="288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42" name="Freeform 18"/>
          <p:cNvSpPr/>
          <p:nvPr/>
        </p:nvSpPr>
        <p:spPr bwMode="auto">
          <a:xfrm>
            <a:off x="4310050" y="5358777"/>
            <a:ext cx="401650" cy="609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280"/>
              </a:cxn>
            </a:cxnLst>
            <a:rect l="0" t="0" r="r" b="b"/>
            <a:pathLst>
              <a:path w="240" h="280">
                <a:moveTo>
                  <a:pt x="0" y="0"/>
                </a:moveTo>
                <a:lnTo>
                  <a:pt x="240" y="28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43" name="Text Box 19"/>
          <p:cNvSpPr>
            <a:spLocks noChangeArrowheads="1"/>
          </p:cNvSpPr>
          <p:nvPr/>
        </p:nvSpPr>
        <p:spPr bwMode="gray">
          <a:xfrm>
            <a:off x="4017963" y="4967169"/>
            <a:ext cx="33655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4" name="Oval 20"/>
          <p:cNvSpPr>
            <a:spLocks noChangeArrowheads="1"/>
          </p:cNvSpPr>
          <p:nvPr/>
        </p:nvSpPr>
        <p:spPr bwMode="gray">
          <a:xfrm>
            <a:off x="3292475" y="594931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5" name="Oval 21"/>
          <p:cNvSpPr>
            <a:spLocks noChangeArrowheads="1"/>
          </p:cNvSpPr>
          <p:nvPr/>
        </p:nvSpPr>
        <p:spPr bwMode="gray">
          <a:xfrm>
            <a:off x="4549775" y="594931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7" name="Line 23"/>
          <p:cNvSpPr>
            <a:spLocks noChangeShapeType="1"/>
          </p:cNvSpPr>
          <p:nvPr/>
        </p:nvSpPr>
        <p:spPr bwMode="auto">
          <a:xfrm>
            <a:off x="5065713" y="4579303"/>
            <a:ext cx="309562" cy="43338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48" name="Rectangle 24"/>
          <p:cNvSpPr>
            <a:spLocks noChangeArrowheads="1"/>
          </p:cNvSpPr>
          <p:nvPr/>
        </p:nvSpPr>
        <p:spPr bwMode="gray">
          <a:xfrm>
            <a:off x="4511675" y="4144331"/>
            <a:ext cx="576263" cy="434972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49" name="Text Box 25"/>
          <p:cNvSpPr>
            <a:spLocks noChangeArrowheads="1"/>
          </p:cNvSpPr>
          <p:nvPr/>
        </p:nvSpPr>
        <p:spPr bwMode="gray">
          <a:xfrm>
            <a:off x="9354503" y="4865569"/>
            <a:ext cx="490220" cy="460375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52" name="Oval 28"/>
          <p:cNvSpPr>
            <a:spLocks noChangeArrowheads="1"/>
          </p:cNvSpPr>
          <p:nvPr/>
        </p:nvSpPr>
        <p:spPr bwMode="gray">
          <a:xfrm>
            <a:off x="8772548" y="584771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53" name="Oval 29"/>
          <p:cNvSpPr>
            <a:spLocks noChangeArrowheads="1"/>
          </p:cNvSpPr>
          <p:nvPr/>
        </p:nvSpPr>
        <p:spPr bwMode="gray">
          <a:xfrm>
            <a:off x="9844118" y="5847715"/>
            <a:ext cx="609600" cy="533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gray">
          <a:xfrm>
            <a:off x="8764588" y="3829688"/>
            <a:ext cx="576262" cy="449260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57" name="Line 33"/>
          <p:cNvSpPr>
            <a:spLocks noChangeShapeType="1"/>
          </p:cNvSpPr>
          <p:nvPr/>
        </p:nvSpPr>
        <p:spPr bwMode="auto">
          <a:xfrm flipH="1">
            <a:off x="4881554" y="3499803"/>
            <a:ext cx="452446" cy="644528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8" name="Line 34"/>
          <p:cNvSpPr>
            <a:spLocks noChangeShapeType="1"/>
          </p:cNvSpPr>
          <p:nvPr/>
        </p:nvSpPr>
        <p:spPr bwMode="auto">
          <a:xfrm>
            <a:off x="5784850" y="3572828"/>
            <a:ext cx="311150" cy="4318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59" name="Rectangle 35"/>
          <p:cNvSpPr>
            <a:spLocks noChangeArrowheads="1"/>
          </p:cNvSpPr>
          <p:nvPr/>
        </p:nvSpPr>
        <p:spPr bwMode="gray">
          <a:xfrm>
            <a:off x="5230813" y="3144198"/>
            <a:ext cx="576262" cy="428629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60" name="Line 36"/>
          <p:cNvSpPr>
            <a:spLocks noChangeShapeType="1"/>
          </p:cNvSpPr>
          <p:nvPr/>
        </p:nvSpPr>
        <p:spPr bwMode="auto">
          <a:xfrm flipH="1">
            <a:off x="7900988" y="3370580"/>
            <a:ext cx="312737" cy="4318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62" name="Rectangle 38"/>
          <p:cNvSpPr>
            <a:spLocks noChangeArrowheads="1"/>
          </p:cNvSpPr>
          <p:nvPr/>
        </p:nvSpPr>
        <p:spPr bwMode="gray">
          <a:xfrm>
            <a:off x="8188325" y="2929250"/>
            <a:ext cx="576263" cy="441329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58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63" name="Line 39"/>
          <p:cNvSpPr>
            <a:spLocks noChangeShapeType="1"/>
          </p:cNvSpPr>
          <p:nvPr/>
        </p:nvSpPr>
        <p:spPr bwMode="auto">
          <a:xfrm flipH="1">
            <a:off x="5595933" y="2491739"/>
            <a:ext cx="1101729" cy="65245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64" name="Line 40"/>
          <p:cNvSpPr>
            <a:spLocks noChangeShapeType="1"/>
          </p:cNvSpPr>
          <p:nvPr/>
        </p:nvSpPr>
        <p:spPr bwMode="auto">
          <a:xfrm>
            <a:off x="7248525" y="2491740"/>
            <a:ext cx="1133491" cy="581021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gray">
          <a:xfrm>
            <a:off x="6642100" y="2144700"/>
            <a:ext cx="649288" cy="490549"/>
          </a:xfrm>
          <a:prstGeom prst="rect">
            <a:avLst/>
          </a:prstGeom>
          <a:gradFill rotWithShape="1">
            <a:gsLst>
              <a:gs pos="0">
                <a:srgbClr val="FA772E"/>
              </a:gs>
              <a:gs pos="100000">
                <a:srgbClr val="FC9A48"/>
              </a:gs>
            </a:gsLst>
            <a:lin ang="5400000" scaled="1"/>
          </a:gradFill>
          <a:ln w="9525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7066" name="Text Box 42"/>
          <p:cNvSpPr>
            <a:spLocks noChangeArrowheads="1"/>
          </p:cNvSpPr>
          <p:nvPr/>
        </p:nvSpPr>
        <p:spPr bwMode="auto">
          <a:xfrm>
            <a:off x="580390" y="1466850"/>
            <a:ext cx="762635" cy="4392295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50000"/>
              </a:spcBef>
              <a:buClrTx/>
              <a:buSzTx/>
              <a:buFontTx/>
            </a:pPr>
            <a:r>
              <a:rPr kumimoji="1"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建立哈夫曼树示例的演示</a:t>
            </a:r>
            <a:endParaRPr kumimoji="1"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7067" name="Text Box 43"/>
          <p:cNvSpPr txBox="1">
            <a:spLocks noChangeArrowheads="1"/>
          </p:cNvSpPr>
          <p:nvPr/>
        </p:nvSpPr>
        <p:spPr bwMode="auto">
          <a:xfrm>
            <a:off x="6167438" y="6165215"/>
            <a:ext cx="1441450" cy="460375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</a:rPr>
              <a:t>创建完毕</a:t>
            </a:r>
            <a:endParaRPr lang="zh-CN" altLang="en-US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875 0.00351852 L 0.0695312 0.356296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875 -0.0358334 L -0.50526 0.345092 " pathEditMode="relative" rAng="0" ptsTypes="">
                                      <p:cBhvr>
                                        <p:cTn id="36" dur="2000" fill="hold"/>
                                        <p:tgtEl>
                                          <p:spTgt spid="257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" y="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5625 0.00592593 L -0.255833 0.612407 " pathEditMode="relative" rAng="0" ptsTypes="">
                                      <p:cBhvr>
                                        <p:cTn id="51" dur="200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" y="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00578E-6 L -0.24671 0.619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" y="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57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257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57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57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257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5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5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2 0.00324 L -0.43142 0.57989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5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5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257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257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257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257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5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5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5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0.20643 0.54907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" y="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25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25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15573 0.4335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257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5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5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L 0.43611 0.42315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" y="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57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25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5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25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25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5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6" grpId="0" bldLvl="0" animBg="1"/>
      <p:bldP spid="257036" grpId="1" bldLvl="0" animBg="1"/>
      <p:bldP spid="257037" grpId="0" bldLvl="0" animBg="1"/>
      <p:bldP spid="257037" grpId="1" bldLvl="0" animBg="1"/>
      <p:bldP spid="257032" grpId="0" bldLvl="0" animBg="1"/>
      <p:bldP spid="257032" grpId="1" bldLvl="0" animBg="1"/>
      <p:bldP spid="257033" grpId="0" bldLvl="0" animBg="1"/>
      <p:bldP spid="257033" grpId="1" bldLvl="0" animBg="1"/>
      <p:bldP spid="257054" grpId="0" bldLvl="0" animBg="1"/>
      <p:bldP spid="257055" grpId="0" bldLvl="0" animBg="1"/>
      <p:bldP spid="257051" grpId="0" bldLvl="0" animBg="1"/>
      <p:bldP spid="257050" grpId="0" bldLvl="0" animBg="1"/>
      <p:bldP spid="257026" grpId="0" bldLvl="0" animBg="1"/>
      <p:bldP spid="257026" grpId="1" bldLvl="0" animBg="1"/>
      <p:bldP spid="257028" grpId="0" bldLvl="0" animBg="1"/>
      <p:bldP spid="257028" grpId="1" bldLvl="0" animBg="1"/>
      <p:bldP spid="257028" grpId="2" bldLvl="0" animBg="1"/>
      <p:bldP spid="257029" grpId="0" bldLvl="0" animBg="1"/>
      <p:bldP spid="257029" grpId="1" bldLvl="0" animBg="1"/>
      <p:bldP spid="257030" grpId="0" bldLvl="0" animBg="1"/>
      <p:bldP spid="257030" grpId="1" bldLvl="0" animBg="1"/>
      <p:bldP spid="257031" grpId="0" bldLvl="0" animBg="1"/>
      <p:bldP spid="257031" grpId="1" bldLvl="0" animBg="1"/>
      <p:bldP spid="257034" grpId="0" bldLvl="0" animBg="1"/>
      <p:bldP spid="257034" grpId="1" bldLvl="0" animBg="1"/>
      <p:bldP spid="257035" grpId="0" bldLvl="0" animBg="1"/>
      <p:bldP spid="257035" grpId="1" bldLvl="0" animBg="1"/>
      <p:bldP spid="257038" grpId="0" bldLvl="0" animBg="1"/>
      <p:bldP spid="257038" grpId="1" bldLvl="0" animBg="1"/>
      <p:bldP spid="257039" grpId="0" bldLvl="0" animBg="1"/>
      <p:bldP spid="257039" grpId="1" bldLvl="0" animBg="1"/>
      <p:bldP spid="257039" grpId="2" bldLvl="0" animBg="1"/>
      <p:bldP spid="257040" grpId="0" bldLvl="0" animBg="1"/>
      <p:bldP spid="257040" grpId="1" bldLvl="0" animBg="1"/>
      <p:bldP spid="257041" grpId="0" bldLvl="0" animBg="1"/>
      <p:bldP spid="257042" grpId="0" bldLvl="0" animBg="1"/>
      <p:bldP spid="257043" grpId="0" bldLvl="0" animBg="1"/>
      <p:bldP spid="257044" grpId="0" bldLvl="0" animBg="1"/>
      <p:bldP spid="257045" grpId="0" bldLvl="0" animBg="1"/>
      <p:bldP spid="257046" grpId="0" bldLvl="0" animBg="1"/>
      <p:bldP spid="257047" grpId="0" bldLvl="0" animBg="1"/>
      <p:bldP spid="257048" grpId="0" bldLvl="0" animBg="1"/>
      <p:bldP spid="257056" grpId="0" bldLvl="0" animBg="1"/>
      <p:bldP spid="257057" grpId="0" bldLvl="0" animBg="1"/>
      <p:bldP spid="257058" grpId="0" bldLvl="0" animBg="1"/>
      <p:bldP spid="257059" grpId="0" bldLvl="0" animBg="1"/>
      <p:bldP spid="257060" grpId="0" bldLvl="0" animBg="1"/>
      <p:bldP spid="257061" grpId="0" bldLvl="0" animBg="1"/>
      <p:bldP spid="257062" grpId="0" bldLvl="0" animBg="1"/>
      <p:bldP spid="257063" grpId="0" bldLvl="0" animBg="1"/>
      <p:bldP spid="257064" grpId="0" bldLvl="0" animBg="1"/>
      <p:bldP spid="257065" grpId="0" bldLvl="0" animBg="1"/>
      <p:bldP spid="25706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41620" y="2120900"/>
            <a:ext cx="5553710" cy="2810510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>
              <a:lnSpc>
                <a:spcPct val="100000"/>
              </a:lnSpc>
            </a:pPr>
            <a:endParaRPr kumimoji="1" lang="en-US" altLang="zh-CN" sz="2000" smtClean="0">
              <a:solidFill>
                <a:schemeClr val="bg1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1172" y="2251380"/>
            <a:ext cx="5143536" cy="7696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因为每次两棵树合并。</a:t>
            </a:r>
            <a:endParaRPr kumimoji="1" lang="zh-CN" altLang="en-US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40673" y="18034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>
              <a:spcBef>
                <a:spcPct val="50000"/>
              </a:spcBef>
              <a:buClrTx/>
              <a:buSzTx/>
              <a:buFontTx/>
            </a:pP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哈夫曼树的</a:t>
            </a:r>
            <a:r>
              <a:rPr lang="zh-CN" altLang="en-US" sz="2800" b="0">
                <a:ln w="11430">
                  <a:noFill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12113" y="3318505"/>
            <a:ext cx="1643074" cy="428628"/>
          </a:xfrm>
          <a:prstGeom prst="rect">
            <a:avLst/>
          </a:prstGeom>
          <a:gradFill>
            <a:gsLst>
              <a:gs pos="0">
                <a:srgbClr val="FA772E"/>
              </a:gs>
              <a:gs pos="100000">
                <a:srgbClr val="FFE985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>
              <a:lnSpc>
                <a:spcPct val="100000"/>
              </a:lnSpc>
            </a:pPr>
            <a:r>
              <a:rPr kumimoji="1" lang="en-US" altLang="zh-CN" i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n</a:t>
            </a:r>
            <a:r>
              <a:rPr kumimoji="1" lang="en-US" altLang="zh-CN" baseline="-25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1 </a:t>
            </a:r>
            <a:r>
              <a:rPr kumimoji="1"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pitchFamily="49" charset="0"/>
                <a:sym typeface="+mn-ea"/>
              </a:rPr>
              <a:t>= 0</a:t>
            </a:r>
            <a:endParaRPr kumimoji="1" lang="en-US" altLang="zh-CN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2150" y="3522980"/>
            <a:ext cx="44684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 algn="l">
              <a:lnSpc>
                <a:spcPct val="150000"/>
              </a:lnSpc>
              <a:spcBef>
                <a:spcPct val="50000"/>
              </a:spcBef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 = n0+n1+n2  =  n0+n2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  2n0-1。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exclamation-mark-584880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060000">
            <a:off x="55880" y="2751455"/>
            <a:ext cx="3500120" cy="350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4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" grpId="0"/>
      <p:bldP spid="3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812.1574803149606,&quot;width&quot;:3037.5212598425196}"/>
</p:tagLst>
</file>

<file path=ppt/tags/tag2.xml><?xml version="1.0" encoding="utf-8"?>
<p:tagLst xmlns:p="http://schemas.openxmlformats.org/presentationml/2006/main">
  <p:tag name="ISLIDE.VECTOR" val="#340576;"/>
</p:tagLst>
</file>

<file path=ppt/tags/tag3.xml><?xml version="1.0" encoding="utf-8"?>
<p:tagLst xmlns:p="http://schemas.openxmlformats.org/presentationml/2006/main">
  <p:tag name="ISLIDE.VECTOR" val="#340576;"/>
</p:tagLst>
</file>

<file path=ppt/tags/tag4.xml><?xml version="1.0" encoding="utf-8"?>
<p:tagLst xmlns:p="http://schemas.openxmlformats.org/presentationml/2006/main">
  <p:tag name="ISLIDE.VECTOR" val="#340576;"/>
</p:tagLst>
</file>

<file path=ppt/tags/tag5.xml><?xml version="1.0" encoding="utf-8"?>
<p:tagLst xmlns:p="http://schemas.openxmlformats.org/presentationml/2006/main">
  <p:tag name="ISLIDE.VECTOR" val="#340576;"/>
</p:tagLst>
</file>

<file path=ppt/tags/tag6.xml><?xml version="1.0" encoding="utf-8"?>
<p:tagLst xmlns:p="http://schemas.openxmlformats.org/presentationml/2006/main">
  <p:tag name="ISLIDE.VECTOR" val="#340576;"/>
</p:tagLst>
</file>

<file path=ppt/tags/tag7.xml><?xml version="1.0" encoding="utf-8"?>
<p:tagLst xmlns:p="http://schemas.openxmlformats.org/presentationml/2006/main">
  <p:tag name="ISLIDE.VECTOR" val="#340576;"/>
</p:tagLst>
</file>

<file path=ppt/tags/tag8.xml><?xml version="1.0" encoding="utf-8"?>
<p:tagLst xmlns:p="http://schemas.openxmlformats.org/presentationml/2006/main">
  <p:tag name="ISLIDE.VECTOR" val="#340576;"/>
</p:tagLst>
</file>

<file path=ppt/tags/tag9.xml><?xml version="1.0" encoding="utf-8"?>
<p:tagLst xmlns:p="http://schemas.openxmlformats.org/presentationml/2006/main">
  <p:tag name="KSO_WPP_MARK_KEY" val="1a4eb95a-8bbd-40b0-ace4-9517e20baf0f"/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7030A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7030A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5440</Words>
  <Application>WPS 演示</Application>
  <PresentationFormat>全屏显示(4:3)</PresentationFormat>
  <Paragraphs>877</Paragraphs>
  <Slides>41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楷体_GB2312</vt:lpstr>
      <vt:lpstr>新宋体</vt:lpstr>
      <vt:lpstr>Consolas</vt:lpstr>
      <vt:lpstr>思源黑体 CN Heavy</vt:lpstr>
      <vt:lpstr>黑体</vt:lpstr>
      <vt:lpstr>Wingdings 2</vt:lpstr>
      <vt:lpstr>微软雅黑</vt:lpstr>
      <vt:lpstr>Arial</vt:lpstr>
      <vt:lpstr>楷体</vt:lpstr>
      <vt:lpstr>华文中宋</vt:lpstr>
      <vt:lpstr>Symbol</vt:lpstr>
      <vt:lpstr>仿宋</vt:lpstr>
      <vt:lpstr>Wingdings</vt:lpstr>
      <vt:lpstr>Calibri</vt:lpstr>
      <vt:lpstr>方正启体简体</vt:lpstr>
      <vt:lpstr>Arial Unicode MS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CC</cp:lastModifiedBy>
  <cp:revision>947</cp:revision>
  <dcterms:created xsi:type="dcterms:W3CDTF">2004-04-08T11:59:00Z</dcterms:created>
  <dcterms:modified xsi:type="dcterms:W3CDTF">2022-06-24T14:02:01Z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6AE56DEE1BEB4653919E1FCD7CE0EB1C</vt:lpwstr>
  </property>
  <property fmtid="{D5CDD505-2E9C-101B-9397-08002B2CF9AE}" pid="3" name="KSOProductBuildVer">
    <vt:lpwstr>2052-11.1.0.11830</vt:lpwstr>
  </property>
</Properties>
</file>